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8" r:id="rId2"/>
    <p:sldId id="309" r:id="rId3"/>
    <p:sldId id="310" r:id="rId4"/>
    <p:sldId id="311" r:id="rId5"/>
    <p:sldId id="31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43" autoAdjust="0"/>
  </p:normalViewPr>
  <p:slideViewPr>
    <p:cSldViewPr snapToGrid="0">
      <p:cViewPr varScale="1">
        <p:scale>
          <a:sx n="68" d="100"/>
          <a:sy n="68" d="100"/>
        </p:scale>
        <p:origin x="12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03F06D-0212-422D-A58B-05D2B76600EB}" type="datetimeFigureOut">
              <a:rPr lang="en-US" smtClean="0"/>
              <a:t>9/30/2021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D16CFB-BF7F-47CF-AC57-20E5C073C67E}" type="slidenum">
              <a:rPr lang="en-US" smtClean="0"/>
              <a:t>‹#›</a:t>
            </a:fld>
            <a:endParaRPr lang="en-US"/>
          </a:p>
        </p:txBody>
      </p:sp>
    </p:spTree>
    <p:extLst>
      <p:ext uri="{BB962C8B-B14F-4D97-AF65-F5344CB8AC3E}">
        <p14:creationId xmlns:p14="http://schemas.microsoft.com/office/powerpoint/2010/main" val="310954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040" y="4415790"/>
            <a:ext cx="5608320" cy="4183380"/>
          </a:xfrm>
          <a:prstGeom prst="rect">
            <a:avLst/>
          </a:prstGeom>
          <a:noFill/>
          <a:ln>
            <a:noFill/>
          </a:ln>
        </p:spPr>
        <p:txBody>
          <a:bodyPr lIns="93162" tIns="46568" rIns="93162" bIns="46568" anchor="t" anchorCtr="0">
            <a:noAutofit/>
          </a:bodyPr>
          <a:lstStyle/>
          <a:p>
            <a:r>
              <a:rPr lang="en-US" sz="1200" dirty="0">
                <a:solidFill>
                  <a:schemeClr val="dk1"/>
                </a:solidFill>
                <a:latin typeface="Calibri"/>
                <a:ea typeface="Calibri"/>
                <a:cs typeface="Calibri"/>
                <a:sym typeface="Calibri"/>
              </a:rPr>
              <a:t>Remember, the Foundation is </a:t>
            </a:r>
            <a:r>
              <a:rPr lang="en-US" sz="1200" b="1" i="1" dirty="0">
                <a:solidFill>
                  <a:schemeClr val="dk1"/>
                </a:solidFill>
                <a:latin typeface="Calibri"/>
                <a:ea typeface="Calibri"/>
                <a:cs typeface="Calibri"/>
                <a:sym typeface="Calibri"/>
              </a:rPr>
              <a:t>here for our members.</a:t>
            </a:r>
          </a:p>
          <a:p>
            <a:r>
              <a:rPr lang="en-US" sz="1200" b="0" i="0" dirty="0">
                <a:solidFill>
                  <a:schemeClr val="dk1"/>
                </a:solidFill>
                <a:latin typeface="Calibri"/>
                <a:ea typeface="Calibri"/>
                <a:cs typeface="Calibri"/>
                <a:sym typeface="Calibri"/>
              </a:rPr>
              <a:t>We provide grants to our lodges and other partners to advance our core values</a:t>
            </a:r>
          </a:p>
          <a:p>
            <a:r>
              <a:rPr lang="en-US" sz="1200" b="0" i="0" dirty="0">
                <a:solidFill>
                  <a:schemeClr val="dk1"/>
                </a:solidFill>
                <a:latin typeface="Calibri"/>
                <a:ea typeface="Calibri"/>
                <a:cs typeface="Calibri"/>
                <a:sym typeface="Calibri"/>
              </a:rPr>
              <a:t>We provide scholarships to members and their children and grandchildren. One scholarship makes many </a:t>
            </a:r>
            <a:r>
              <a:rPr lang="en-US" sz="1200" b="0" i="0" dirty="0" err="1">
                <a:solidFill>
                  <a:schemeClr val="dk1"/>
                </a:solidFill>
                <a:latin typeface="Calibri"/>
                <a:ea typeface="Calibri"/>
                <a:cs typeface="Calibri"/>
                <a:sym typeface="Calibri"/>
              </a:rPr>
              <a:t>many</a:t>
            </a:r>
            <a:r>
              <a:rPr lang="en-US" sz="1200" b="0" i="0" dirty="0">
                <a:solidFill>
                  <a:schemeClr val="dk1"/>
                </a:solidFill>
                <a:latin typeface="Calibri"/>
                <a:ea typeface="Calibri"/>
                <a:cs typeface="Calibri"/>
                <a:sym typeface="Calibri"/>
              </a:rPr>
              <a:t> years of membership well worth it!</a:t>
            </a:r>
          </a:p>
          <a:p>
            <a:r>
              <a:rPr lang="en-US" sz="1200" b="0" i="0" dirty="0">
                <a:solidFill>
                  <a:schemeClr val="dk1"/>
                </a:solidFill>
                <a:latin typeface="Calibri"/>
                <a:ea typeface="Calibri"/>
                <a:cs typeface="Calibri"/>
                <a:sym typeface="Calibri"/>
              </a:rPr>
              <a:t>We provide the opportunity to leave a legacy based on your interests and passions.</a:t>
            </a:r>
            <a:endParaRPr sz="1200" b="0" i="0" dirty="0">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970937" y="8829967"/>
            <a:ext cx="3037840"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 sz="1200">
                <a:latin typeface="Helvetica Neue"/>
                <a:ea typeface="Helvetica Neue"/>
                <a:cs typeface="Helvetica Neue"/>
                <a:sym typeface="Helvetica Neue"/>
              </a:rPr>
              <a:pPr algn="r">
                <a:buSzPct val="25000"/>
              </a:pPr>
              <a:t>1</a:t>
            </a:fld>
            <a:endParaRPr lang="en" sz="1200">
              <a:latin typeface="Helvetica Neue"/>
              <a:ea typeface="Helvetica Neue"/>
              <a:cs typeface="Helvetica Neue"/>
              <a:sym typeface="Helvetica Neue"/>
            </a:endParaRPr>
          </a:p>
        </p:txBody>
      </p:sp>
    </p:spTree>
    <p:extLst>
      <p:ext uri="{BB962C8B-B14F-4D97-AF65-F5344CB8AC3E}">
        <p14:creationId xmlns:p14="http://schemas.microsoft.com/office/powerpoint/2010/main" val="58599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040" y="4415790"/>
            <a:ext cx="5608320" cy="4183380"/>
          </a:xfrm>
          <a:prstGeom prst="rect">
            <a:avLst/>
          </a:prstGeom>
          <a:noFill/>
          <a:ln>
            <a:noFill/>
          </a:ln>
        </p:spPr>
        <p:txBody>
          <a:bodyPr lIns="93162" tIns="46568" rIns="93162" bIns="46568" anchor="t" anchorCtr="0">
            <a:noAutofit/>
          </a:bodyPr>
          <a:lstStyle/>
          <a:p>
            <a:r>
              <a:rPr lang="en-US" sz="1200" dirty="0">
                <a:solidFill>
                  <a:schemeClr val="dk1"/>
                </a:solidFill>
                <a:latin typeface="Calibri"/>
                <a:ea typeface="Calibri"/>
                <a:cs typeface="Calibri"/>
                <a:sym typeface="Calibri"/>
              </a:rPr>
              <a:t>Remember, the Foundation is </a:t>
            </a:r>
            <a:r>
              <a:rPr lang="en-US" sz="1200" b="1" i="1" dirty="0">
                <a:solidFill>
                  <a:schemeClr val="dk1"/>
                </a:solidFill>
                <a:latin typeface="Calibri"/>
                <a:ea typeface="Calibri"/>
                <a:cs typeface="Calibri"/>
                <a:sym typeface="Calibri"/>
              </a:rPr>
              <a:t>here for our members.</a:t>
            </a:r>
          </a:p>
          <a:p>
            <a:r>
              <a:rPr lang="en-US" sz="1200" b="0" i="0" dirty="0">
                <a:solidFill>
                  <a:schemeClr val="dk1"/>
                </a:solidFill>
                <a:latin typeface="Calibri"/>
                <a:ea typeface="Calibri"/>
                <a:cs typeface="Calibri"/>
                <a:sym typeface="Calibri"/>
              </a:rPr>
              <a:t>We provide grants to our lodges and other partners to advance our core values</a:t>
            </a:r>
          </a:p>
          <a:p>
            <a:r>
              <a:rPr lang="en-US" sz="1200" b="0" i="0" dirty="0">
                <a:solidFill>
                  <a:schemeClr val="dk1"/>
                </a:solidFill>
                <a:latin typeface="Calibri"/>
                <a:ea typeface="Calibri"/>
                <a:cs typeface="Calibri"/>
                <a:sym typeface="Calibri"/>
              </a:rPr>
              <a:t>We provide scholarships to members and their children and grandchildren. One scholarship makes many </a:t>
            </a:r>
            <a:r>
              <a:rPr lang="en-US" sz="1200" b="0" i="0" dirty="0" err="1">
                <a:solidFill>
                  <a:schemeClr val="dk1"/>
                </a:solidFill>
                <a:latin typeface="Calibri"/>
                <a:ea typeface="Calibri"/>
                <a:cs typeface="Calibri"/>
                <a:sym typeface="Calibri"/>
              </a:rPr>
              <a:t>many</a:t>
            </a:r>
            <a:r>
              <a:rPr lang="en-US" sz="1200" b="0" i="0" dirty="0">
                <a:solidFill>
                  <a:schemeClr val="dk1"/>
                </a:solidFill>
                <a:latin typeface="Calibri"/>
                <a:ea typeface="Calibri"/>
                <a:cs typeface="Calibri"/>
                <a:sym typeface="Calibri"/>
              </a:rPr>
              <a:t> years of membership well worth it!</a:t>
            </a:r>
          </a:p>
          <a:p>
            <a:r>
              <a:rPr lang="en-US" sz="1200" b="0" i="0" dirty="0">
                <a:solidFill>
                  <a:schemeClr val="dk1"/>
                </a:solidFill>
                <a:latin typeface="Calibri"/>
                <a:ea typeface="Calibri"/>
                <a:cs typeface="Calibri"/>
                <a:sym typeface="Calibri"/>
              </a:rPr>
              <a:t>We provide the opportunity to leave a legacy based on your interests and passions.</a:t>
            </a:r>
          </a:p>
          <a:p>
            <a:endParaRPr sz="1200" b="0" i="0" dirty="0">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970937" y="8829967"/>
            <a:ext cx="3037840"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 sz="1200">
                <a:latin typeface="Helvetica Neue"/>
                <a:ea typeface="Helvetica Neue"/>
                <a:cs typeface="Helvetica Neue"/>
                <a:sym typeface="Helvetica Neue"/>
              </a:rPr>
              <a:pPr algn="r">
                <a:buSzPct val="25000"/>
              </a:pPr>
              <a:t>2</a:t>
            </a:fld>
            <a:endParaRPr lang="en" sz="1200">
              <a:latin typeface="Helvetica Neue"/>
              <a:ea typeface="Helvetica Neue"/>
              <a:cs typeface="Helvetica Neue"/>
              <a:sym typeface="Helvetica Neue"/>
            </a:endParaRPr>
          </a:p>
        </p:txBody>
      </p:sp>
    </p:spTree>
    <p:extLst>
      <p:ext uri="{BB962C8B-B14F-4D97-AF65-F5344CB8AC3E}">
        <p14:creationId xmlns:p14="http://schemas.microsoft.com/office/powerpoint/2010/main" val="2228698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040" y="4415790"/>
            <a:ext cx="5608320" cy="4183380"/>
          </a:xfrm>
          <a:prstGeom prst="rect">
            <a:avLst/>
          </a:prstGeom>
          <a:noFill/>
          <a:ln>
            <a:noFill/>
          </a:ln>
        </p:spPr>
        <p:txBody>
          <a:bodyPr lIns="93162" tIns="46568" rIns="93162" bIns="46568" anchor="t" anchorCtr="0">
            <a:noAutofit/>
          </a:bodyPr>
          <a:lstStyle/>
          <a:p>
            <a:pPr marL="0" indent="0">
              <a:spcBef>
                <a:spcPts val="933"/>
              </a:spcBef>
              <a:buClr>
                <a:schemeClr val="dk1"/>
              </a:buClr>
              <a:buFont typeface="Arial"/>
              <a:buNone/>
            </a:pPr>
            <a:endParaRPr lang="en-US" sz="1200" b="1" i="0" dirty="0">
              <a:solidFill>
                <a:srgbClr val="595959"/>
              </a:solidFill>
              <a:latin typeface="Helvetica Neue"/>
              <a:ea typeface="Calibri"/>
              <a:cs typeface="Calibri"/>
              <a:sym typeface="Helvetica Neue"/>
            </a:endParaRPr>
          </a:p>
          <a:p>
            <a:pPr marL="380990" indent="-380990">
              <a:spcBef>
                <a:spcPts val="933"/>
              </a:spcBef>
              <a:buClr>
                <a:schemeClr val="dk1"/>
              </a:buClr>
              <a:buFont typeface="Arial"/>
              <a:buChar char="•"/>
            </a:pPr>
            <a:r>
              <a:rPr lang="en-US" b="1" dirty="0">
                <a:solidFill>
                  <a:srgbClr val="595959"/>
                </a:solidFill>
                <a:latin typeface="Helvetica Neue"/>
                <a:ea typeface="Helvetica Neue"/>
                <a:cs typeface="Helvetica Neue"/>
                <a:sym typeface="Helvetica Neue"/>
              </a:rPr>
              <a:t>Lodge Vitality Grant</a:t>
            </a:r>
          </a:p>
          <a:p>
            <a:pPr>
              <a:spcBef>
                <a:spcPts val="933"/>
              </a:spcBef>
              <a:buClr>
                <a:schemeClr val="dk1"/>
              </a:buClr>
            </a:pPr>
            <a:r>
              <a:rPr lang="en-US" dirty="0">
                <a:solidFill>
                  <a:srgbClr val="595959"/>
                </a:solidFill>
                <a:latin typeface="Helvetica Neue"/>
                <a:ea typeface="Helvetica Neue"/>
                <a:cs typeface="Helvetica Neue"/>
                <a:sym typeface="Helvetica Neue"/>
              </a:rPr>
              <a:t>	- Operational or small capital support for lodges, up to $1,000</a:t>
            </a:r>
          </a:p>
          <a:p>
            <a:pPr marL="380990" indent="-380990">
              <a:spcBef>
                <a:spcPts val="933"/>
              </a:spcBef>
              <a:buClr>
                <a:schemeClr val="dk1"/>
              </a:buClr>
              <a:buFont typeface="Arial"/>
              <a:buChar char="•"/>
            </a:pPr>
            <a:r>
              <a:rPr lang="en-US" b="1" dirty="0">
                <a:solidFill>
                  <a:srgbClr val="595959"/>
                </a:solidFill>
                <a:latin typeface="Helvetica Neue"/>
                <a:ea typeface="Helvetica Neue"/>
                <a:cs typeface="Helvetica Neue"/>
                <a:sym typeface="Helvetica Neue"/>
              </a:rPr>
              <a:t>Lodge Culture and Heritage </a:t>
            </a:r>
          </a:p>
          <a:p>
            <a:pPr>
              <a:spcBef>
                <a:spcPts val="933"/>
              </a:spcBef>
              <a:buClr>
                <a:schemeClr val="dk1"/>
              </a:buClr>
            </a:pPr>
            <a:r>
              <a:rPr lang="en-US" b="1" dirty="0">
                <a:solidFill>
                  <a:srgbClr val="595959"/>
                </a:solidFill>
                <a:latin typeface="Helvetica Neue"/>
                <a:ea typeface="Helvetica Neue"/>
                <a:cs typeface="Helvetica Neue"/>
                <a:sym typeface="Helvetica Neue"/>
              </a:rPr>
              <a:t>	</a:t>
            </a:r>
            <a:r>
              <a:rPr lang="en-US" dirty="0">
                <a:solidFill>
                  <a:srgbClr val="595959"/>
                </a:solidFill>
                <a:latin typeface="Helvetica Neue"/>
                <a:ea typeface="Helvetica Neue"/>
                <a:cs typeface="Helvetica Neue"/>
                <a:sym typeface="Helvetica Neue"/>
              </a:rPr>
              <a:t>- Focusing on Norwegian heritage and culture, lodges only, up to $1,500</a:t>
            </a:r>
          </a:p>
          <a:p>
            <a:pPr marL="285750" indent="-285750">
              <a:spcBef>
                <a:spcPts val="933"/>
              </a:spcBef>
              <a:buClr>
                <a:schemeClr val="dk1"/>
              </a:buClr>
              <a:buFont typeface="Arial" panose="020B0604020202020204" pitchFamily="34" charset="0"/>
              <a:buChar char="•"/>
            </a:pPr>
            <a:r>
              <a:rPr lang="en-US" b="1" dirty="0">
                <a:solidFill>
                  <a:srgbClr val="595959"/>
                </a:solidFill>
                <a:latin typeface="Helvetica Neue"/>
                <a:ea typeface="Helvetica Neue"/>
                <a:cs typeface="Helvetica Neue"/>
                <a:sym typeface="Helvetica Neue"/>
              </a:rPr>
              <a:t>Community Partnership</a:t>
            </a:r>
          </a:p>
          <a:p>
            <a:pPr>
              <a:spcBef>
                <a:spcPts val="933"/>
              </a:spcBef>
              <a:buClr>
                <a:schemeClr val="dk1"/>
              </a:buClr>
            </a:pPr>
            <a:r>
              <a:rPr lang="en-US" dirty="0">
                <a:solidFill>
                  <a:srgbClr val="595959"/>
                </a:solidFill>
                <a:latin typeface="Helvetica Neue"/>
                <a:ea typeface="Helvetica Neue"/>
                <a:cs typeface="Helvetica Neue"/>
                <a:sym typeface="Helvetica Neue"/>
              </a:rPr>
              <a:t>  	- Norwegian heritage and culture, non-members only, up to $1,000</a:t>
            </a:r>
          </a:p>
          <a:p>
            <a:pPr marL="380990" indent="-380990">
              <a:spcBef>
                <a:spcPts val="933"/>
              </a:spcBef>
              <a:buClr>
                <a:schemeClr val="dk1"/>
              </a:buClr>
              <a:buFont typeface="Arial"/>
              <a:buChar char="•"/>
            </a:pPr>
            <a:r>
              <a:rPr lang="en-US" b="1" dirty="0">
                <a:solidFill>
                  <a:srgbClr val="595959"/>
                </a:solidFill>
                <a:latin typeface="Helvetica Neue"/>
                <a:ea typeface="Helvetica Neue"/>
                <a:cs typeface="Helvetica Neue"/>
                <a:sym typeface="Helvetica Neue"/>
              </a:rPr>
              <a:t>Helping Hands to Children</a:t>
            </a:r>
          </a:p>
          <a:p>
            <a:pPr>
              <a:spcBef>
                <a:spcPts val="933"/>
              </a:spcBef>
              <a:buClr>
                <a:schemeClr val="dk1"/>
              </a:buClr>
            </a:pPr>
            <a:r>
              <a:rPr lang="en-US" b="1" dirty="0">
                <a:solidFill>
                  <a:srgbClr val="595959"/>
                </a:solidFill>
                <a:latin typeface="Helvetica Neue"/>
                <a:ea typeface="Helvetica Neue"/>
                <a:cs typeface="Helvetica Neue"/>
                <a:sym typeface="Helvetica Neue"/>
              </a:rPr>
              <a:t>	</a:t>
            </a:r>
            <a:r>
              <a:rPr lang="en-US" dirty="0">
                <a:solidFill>
                  <a:srgbClr val="595959"/>
                </a:solidFill>
                <a:latin typeface="Helvetica Neue"/>
                <a:ea typeface="Helvetica Neue"/>
                <a:cs typeface="Helvetica Neue"/>
                <a:sym typeface="Helvetica Neue"/>
              </a:rPr>
              <a:t>- Lodges that run programs for kids or partner with local orgs to children, up to $1,000</a:t>
            </a:r>
          </a:p>
          <a:p>
            <a:pPr marL="380990" indent="-380990">
              <a:spcBef>
                <a:spcPts val="933"/>
              </a:spcBef>
              <a:buClr>
                <a:schemeClr val="dk1"/>
              </a:buClr>
              <a:buFont typeface="Arial"/>
              <a:buChar char="•"/>
            </a:pPr>
            <a:r>
              <a:rPr lang="en-US" b="1" dirty="0">
                <a:solidFill>
                  <a:srgbClr val="595959"/>
                </a:solidFill>
                <a:latin typeface="Helvetica Neue"/>
                <a:ea typeface="Helvetica Neue"/>
                <a:cs typeface="Helvetica Neue"/>
                <a:sym typeface="Helvetica Neue"/>
              </a:rPr>
              <a:t>Helping Hands to Members</a:t>
            </a:r>
          </a:p>
          <a:p>
            <a:pPr>
              <a:spcBef>
                <a:spcPts val="933"/>
              </a:spcBef>
              <a:buClr>
                <a:schemeClr val="dk1"/>
              </a:buClr>
            </a:pPr>
            <a:r>
              <a:rPr lang="en-US" b="1" dirty="0">
                <a:solidFill>
                  <a:srgbClr val="595959"/>
                </a:solidFill>
                <a:latin typeface="Helvetica Neue"/>
                <a:ea typeface="Helvetica Neue"/>
                <a:cs typeface="Helvetica Neue"/>
                <a:sym typeface="Helvetica Neue"/>
              </a:rPr>
              <a:t>	</a:t>
            </a:r>
            <a:r>
              <a:rPr lang="en-US" dirty="0">
                <a:solidFill>
                  <a:srgbClr val="595959"/>
                </a:solidFill>
                <a:latin typeface="Helvetica Neue"/>
                <a:ea typeface="Helvetica Neue"/>
                <a:cs typeface="Helvetica Neue"/>
                <a:sym typeface="Helvetica Neue"/>
              </a:rPr>
              <a:t>-</a:t>
            </a:r>
            <a:r>
              <a:rPr lang="en-US" b="1" dirty="0">
                <a:solidFill>
                  <a:srgbClr val="595959"/>
                </a:solidFill>
                <a:latin typeface="Helvetica Neue"/>
                <a:ea typeface="Helvetica Neue"/>
                <a:cs typeface="Helvetica Neue"/>
                <a:sym typeface="Helvetica Neue"/>
              </a:rPr>
              <a:t> </a:t>
            </a:r>
            <a:r>
              <a:rPr lang="en-US" dirty="0">
                <a:solidFill>
                  <a:srgbClr val="595959"/>
                </a:solidFill>
                <a:latin typeface="Helvetica Neue"/>
                <a:ea typeface="Helvetica Neue"/>
                <a:cs typeface="Helvetica Neue"/>
                <a:sym typeface="Helvetica Neue"/>
              </a:rPr>
              <a:t>rolling basis all year, helps members affected by natural disasters or severe              </a:t>
            </a:r>
            <a:br>
              <a:rPr lang="en-US" dirty="0">
                <a:solidFill>
                  <a:srgbClr val="595959"/>
                </a:solidFill>
                <a:latin typeface="Helvetica Neue"/>
                <a:ea typeface="Helvetica Neue"/>
                <a:cs typeface="Helvetica Neue"/>
                <a:sym typeface="Helvetica Neue"/>
              </a:rPr>
            </a:br>
            <a:r>
              <a:rPr lang="en-US" dirty="0">
                <a:solidFill>
                  <a:srgbClr val="595959"/>
                </a:solidFill>
                <a:latin typeface="Helvetica Neue"/>
                <a:ea typeface="Helvetica Neue"/>
                <a:cs typeface="Helvetica Neue"/>
                <a:sym typeface="Helvetica Neue"/>
              </a:rPr>
              <a:t>                 illness/injury, up to $5,000</a:t>
            </a:r>
            <a:br>
              <a:rPr lang="en-US" dirty="0">
                <a:solidFill>
                  <a:srgbClr val="595959"/>
                </a:solidFill>
                <a:latin typeface="Helvetica Neue"/>
                <a:ea typeface="Helvetica Neue"/>
                <a:cs typeface="Helvetica Neue"/>
                <a:sym typeface="Helvetica Neue"/>
              </a:rPr>
            </a:br>
            <a:endParaRPr lang="en-US" sz="500" dirty="0">
              <a:solidFill>
                <a:srgbClr val="595959"/>
              </a:solidFill>
              <a:latin typeface="Helvetica Neue"/>
              <a:ea typeface="Helvetica Neue"/>
              <a:cs typeface="Helvetica Neue"/>
              <a:sym typeface="Helvetica Neue"/>
            </a:endParaRPr>
          </a:p>
          <a:p>
            <a:endParaRPr sz="1200" b="0" i="0" dirty="0">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970937" y="8829967"/>
            <a:ext cx="3037840"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 sz="1200">
                <a:latin typeface="Helvetica Neue"/>
                <a:ea typeface="Helvetica Neue"/>
                <a:cs typeface="Helvetica Neue"/>
                <a:sym typeface="Helvetica Neue"/>
              </a:rPr>
              <a:pPr algn="r">
                <a:buSzPct val="25000"/>
              </a:pPr>
              <a:t>3</a:t>
            </a:fld>
            <a:endParaRPr lang="en" sz="1200">
              <a:latin typeface="Helvetica Neue"/>
              <a:ea typeface="Helvetica Neue"/>
              <a:cs typeface="Helvetica Neue"/>
              <a:sym typeface="Helvetica Neue"/>
            </a:endParaRPr>
          </a:p>
        </p:txBody>
      </p:sp>
    </p:spTree>
    <p:extLst>
      <p:ext uri="{BB962C8B-B14F-4D97-AF65-F5344CB8AC3E}">
        <p14:creationId xmlns:p14="http://schemas.microsoft.com/office/powerpoint/2010/main" val="1294741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040" y="4415790"/>
            <a:ext cx="5608320" cy="4183380"/>
          </a:xfrm>
          <a:prstGeom prst="rect">
            <a:avLst/>
          </a:prstGeom>
          <a:noFill/>
          <a:ln>
            <a:noFill/>
          </a:ln>
        </p:spPr>
        <p:txBody>
          <a:bodyPr lIns="93162" tIns="46568" rIns="93162" bIns="46568" anchor="t" anchorCtr="0">
            <a:noAutofit/>
          </a:bodyPr>
          <a:lstStyle/>
          <a:p>
            <a:r>
              <a:rPr lang="en-US" sz="1200" b="0" i="0" dirty="0">
                <a:solidFill>
                  <a:schemeClr val="dk1"/>
                </a:solidFill>
                <a:latin typeface="Calibri"/>
                <a:ea typeface="Calibri"/>
                <a:cs typeface="Calibri"/>
                <a:sym typeface="Calibri"/>
              </a:rPr>
              <a:t>.</a:t>
            </a:r>
            <a:endParaRPr sz="1200" b="0" i="0" dirty="0">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970937" y="8829967"/>
            <a:ext cx="3037840"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 sz="1200">
                <a:latin typeface="Helvetica Neue"/>
                <a:ea typeface="Helvetica Neue"/>
                <a:cs typeface="Helvetica Neue"/>
                <a:sym typeface="Helvetica Neue"/>
              </a:rPr>
              <a:pPr algn="r">
                <a:buSzPct val="25000"/>
              </a:pPr>
              <a:t>4</a:t>
            </a:fld>
            <a:endParaRPr lang="en" sz="1200">
              <a:latin typeface="Helvetica Neue"/>
              <a:ea typeface="Helvetica Neue"/>
              <a:cs typeface="Helvetica Neue"/>
              <a:sym typeface="Helvetica Neue"/>
            </a:endParaRPr>
          </a:p>
        </p:txBody>
      </p:sp>
    </p:spTree>
    <p:extLst>
      <p:ext uri="{BB962C8B-B14F-4D97-AF65-F5344CB8AC3E}">
        <p14:creationId xmlns:p14="http://schemas.microsoft.com/office/powerpoint/2010/main" val="973065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701040" y="4415790"/>
            <a:ext cx="5608320" cy="4183380"/>
          </a:xfrm>
          <a:prstGeom prst="rect">
            <a:avLst/>
          </a:prstGeom>
          <a:noFill/>
          <a:ln>
            <a:noFill/>
          </a:ln>
        </p:spPr>
        <p:txBody>
          <a:bodyPr lIns="93162" tIns="46568" rIns="93162" bIns="46568" anchor="t" anchorCtr="0">
            <a:noAutofit/>
          </a:bodyPr>
          <a:lstStyle/>
          <a:p>
            <a:endParaRPr sz="1200" dirty="0">
              <a:solidFill>
                <a:schemeClr val="dk1"/>
              </a:solidFill>
              <a:latin typeface="Calibri"/>
              <a:ea typeface="Calibri"/>
              <a:cs typeface="Calibri"/>
              <a:sym typeface="Calibri"/>
            </a:endParaRPr>
          </a:p>
        </p:txBody>
      </p:sp>
      <p:sp>
        <p:nvSpPr>
          <p:cNvPr id="128" name="Shape 128"/>
          <p:cNvSpPr txBox="1">
            <a:spLocks noGrp="1"/>
          </p:cNvSpPr>
          <p:nvPr>
            <p:ph type="sldNum" idx="12"/>
          </p:nvPr>
        </p:nvSpPr>
        <p:spPr>
          <a:xfrm>
            <a:off x="3970937" y="8829967"/>
            <a:ext cx="3037840"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 sz="1200">
                <a:latin typeface="Helvetica Neue"/>
                <a:ea typeface="Helvetica Neue"/>
                <a:cs typeface="Helvetica Neue"/>
                <a:sym typeface="Helvetica Neue"/>
              </a:rPr>
              <a:pPr algn="r">
                <a:buSzPct val="25000"/>
              </a:pPr>
              <a:t>5</a:t>
            </a:fld>
            <a:endParaRPr lang="en" sz="1200">
              <a:latin typeface="Helvetica Neue"/>
              <a:ea typeface="Helvetica Neue"/>
              <a:cs typeface="Helvetica Neue"/>
              <a:sym typeface="Helvetica Neue"/>
            </a:endParaRPr>
          </a:p>
        </p:txBody>
      </p:sp>
    </p:spTree>
    <p:extLst>
      <p:ext uri="{BB962C8B-B14F-4D97-AF65-F5344CB8AC3E}">
        <p14:creationId xmlns:p14="http://schemas.microsoft.com/office/powerpoint/2010/main" val="4080890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C4AC-32BB-4468-80F3-9F481342E4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B45B2A-23B9-4DDD-AAC4-1129A3810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615928-AD3D-48E1-8BD0-D02C29E03884}"/>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5" name="Footer Placeholder 4">
            <a:extLst>
              <a:ext uri="{FF2B5EF4-FFF2-40B4-BE49-F238E27FC236}">
                <a16:creationId xmlns:a16="http://schemas.microsoft.com/office/drawing/2014/main" id="{3DF6BF78-60AD-4980-819B-095BC4F6F7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D054D-10E9-44AA-8353-D35DD77DC372}"/>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373613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9712-81B8-4B3A-890C-2CFEA5FD38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4E7CA3-8893-4C15-AF58-9BA70F2D83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935DD-EED7-4B61-8520-3C1F88420A95}"/>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5" name="Footer Placeholder 4">
            <a:extLst>
              <a:ext uri="{FF2B5EF4-FFF2-40B4-BE49-F238E27FC236}">
                <a16:creationId xmlns:a16="http://schemas.microsoft.com/office/drawing/2014/main" id="{7D22DD9C-6CCE-41CE-8906-8E2EA8408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AE626-AA5B-4906-895D-F0FBADE66BA3}"/>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1030018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59E4B-FC6D-4601-A9CA-ED88C70C59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7BD3A6-CBC8-4B25-8DC2-A977CDECCE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4A2B9-E3C9-498F-9671-B5CEF2BE9A5B}"/>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5" name="Footer Placeholder 4">
            <a:extLst>
              <a:ext uri="{FF2B5EF4-FFF2-40B4-BE49-F238E27FC236}">
                <a16:creationId xmlns:a16="http://schemas.microsoft.com/office/drawing/2014/main" id="{A334883A-2C3F-48BF-B1C5-9EF32235E0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B85265-2DE2-40CA-99F1-CC44523FE463}"/>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414985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8544-7DCF-4E24-8D60-12DDD0140D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8FF4D1-6667-46D9-8554-7C8FAF5E6E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FE196-6261-4AAC-8ADD-51FBD76386B4}"/>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5" name="Footer Placeholder 4">
            <a:extLst>
              <a:ext uri="{FF2B5EF4-FFF2-40B4-BE49-F238E27FC236}">
                <a16:creationId xmlns:a16="http://schemas.microsoft.com/office/drawing/2014/main" id="{8C112A19-898E-4A6F-A91D-297644F7C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51178-94B0-4CFB-AE7F-42D55B529D29}"/>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298704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95D66-3E21-4A40-8EEF-E92F8AECE0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07BF95-57FB-4956-9EDA-C4BF5BBE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6A1C04-54DB-4171-A0AE-4DB8E4781495}"/>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5" name="Footer Placeholder 4">
            <a:extLst>
              <a:ext uri="{FF2B5EF4-FFF2-40B4-BE49-F238E27FC236}">
                <a16:creationId xmlns:a16="http://schemas.microsoft.com/office/drawing/2014/main" id="{941B2EA3-D700-4873-B2C9-AE51EF458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7797F-8F81-45EF-B9E1-850E2D4572EB}"/>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173085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37B7-F0D7-4017-BA71-582C7D2528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CC8E48-91A8-4940-AF88-92E8728550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935BE6-4519-40D2-B03C-BA40E8A673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6F1536-7E46-42ED-8522-5179C1B1B03E}"/>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6" name="Footer Placeholder 5">
            <a:extLst>
              <a:ext uri="{FF2B5EF4-FFF2-40B4-BE49-F238E27FC236}">
                <a16:creationId xmlns:a16="http://schemas.microsoft.com/office/drawing/2014/main" id="{FB355267-0685-4B01-849C-8B6145564E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715CF8-808E-442B-ACE2-B1A281A05151}"/>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116187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F3776-BA98-4E42-9C20-65EE89EF85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D94007-B895-4F7E-B18F-C1ABC5D91E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B9CCB2-9D6A-49B2-B269-20126B195B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E19F8-0D5D-48CA-8C78-FC345AE10B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3EFBF5-4F3E-4291-90E6-A94910C763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21E21C-45CB-4BDB-BD97-51A9D6A8D35E}"/>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8" name="Footer Placeholder 7">
            <a:extLst>
              <a:ext uri="{FF2B5EF4-FFF2-40B4-BE49-F238E27FC236}">
                <a16:creationId xmlns:a16="http://schemas.microsoft.com/office/drawing/2014/main" id="{0CBF1EE2-5327-40B4-9376-7CF1DA6279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609333-D28B-487E-8F64-D60D56E86B81}"/>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358871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7835C-785A-4103-A178-C83B2E928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C70670-7011-4CBC-BB5E-412CFE96BF7D}"/>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4" name="Footer Placeholder 3">
            <a:extLst>
              <a:ext uri="{FF2B5EF4-FFF2-40B4-BE49-F238E27FC236}">
                <a16:creationId xmlns:a16="http://schemas.microsoft.com/office/drawing/2014/main" id="{BEF2E468-8830-471A-AE63-A055C0B070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1159DA-1FA3-4A9F-B831-CCDBC255B8F4}"/>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330258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40576E-3E5F-4F83-B191-76F32E100158}"/>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3" name="Footer Placeholder 2">
            <a:extLst>
              <a:ext uri="{FF2B5EF4-FFF2-40B4-BE49-F238E27FC236}">
                <a16:creationId xmlns:a16="http://schemas.microsoft.com/office/drawing/2014/main" id="{C375C8C0-2473-4183-8069-3DA70B990A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D511CF-CE0F-4C40-914F-D8F14846C44A}"/>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331212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B870-78B4-4D20-A54B-FAD9A9046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C5A4D-E13F-4AA4-BE9B-720F512DA8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D8CBA1-A07A-4BE2-94B0-EC90A8EAE4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025024-260F-45B2-82E2-AF526DA7B208}"/>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6" name="Footer Placeholder 5">
            <a:extLst>
              <a:ext uri="{FF2B5EF4-FFF2-40B4-BE49-F238E27FC236}">
                <a16:creationId xmlns:a16="http://schemas.microsoft.com/office/drawing/2014/main" id="{5940DE06-509A-4003-AB76-C92F504F34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B5B30B-753F-4880-BA5F-5C702E24079E}"/>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151820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C8F1A-E4DB-4A86-8FC0-6389614C2C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1F816-DE96-4668-A58A-54DB24217F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B3DEEA-02B9-468E-83F7-B49C1EDCE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EB3BE6-AB71-49D8-911E-78F8AB0E3611}"/>
              </a:ext>
            </a:extLst>
          </p:cNvPr>
          <p:cNvSpPr>
            <a:spLocks noGrp="1"/>
          </p:cNvSpPr>
          <p:nvPr>
            <p:ph type="dt" sz="half" idx="10"/>
          </p:nvPr>
        </p:nvSpPr>
        <p:spPr/>
        <p:txBody>
          <a:bodyPr/>
          <a:lstStyle/>
          <a:p>
            <a:fld id="{ED14A10E-6AC3-4703-8D08-8BB57291FA54}" type="datetimeFigureOut">
              <a:rPr lang="en-US" smtClean="0"/>
              <a:t>9/30/2021</a:t>
            </a:fld>
            <a:endParaRPr lang="en-US"/>
          </a:p>
        </p:txBody>
      </p:sp>
      <p:sp>
        <p:nvSpPr>
          <p:cNvPr id="6" name="Footer Placeholder 5">
            <a:extLst>
              <a:ext uri="{FF2B5EF4-FFF2-40B4-BE49-F238E27FC236}">
                <a16:creationId xmlns:a16="http://schemas.microsoft.com/office/drawing/2014/main" id="{2C80674F-C97E-4B2D-8C30-0CE5B20B54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01678C-0570-48B2-B0DA-60D641E82BC7}"/>
              </a:ext>
            </a:extLst>
          </p:cNvPr>
          <p:cNvSpPr>
            <a:spLocks noGrp="1"/>
          </p:cNvSpPr>
          <p:nvPr>
            <p:ph type="sldNum" sz="quarter" idx="12"/>
          </p:nvPr>
        </p:nvSpPr>
        <p:spPr/>
        <p:txBody>
          <a:bodyPr/>
          <a:lstStyle/>
          <a:p>
            <a:fld id="{EA27FBAE-65E7-417E-A2E4-FC115593369E}" type="slidenum">
              <a:rPr lang="en-US" smtClean="0"/>
              <a:t>‹#›</a:t>
            </a:fld>
            <a:endParaRPr lang="en-US"/>
          </a:p>
        </p:txBody>
      </p:sp>
    </p:spTree>
    <p:extLst>
      <p:ext uri="{BB962C8B-B14F-4D97-AF65-F5344CB8AC3E}">
        <p14:creationId xmlns:p14="http://schemas.microsoft.com/office/powerpoint/2010/main" val="98191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6DD1D4-41BD-4537-B0E0-F44734AE77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F90C62-579B-45D1-A8E8-C9CE8777A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99B16D-C7B1-4904-B19B-C32A2A7493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4A10E-6AC3-4703-8D08-8BB57291FA54}" type="datetimeFigureOut">
              <a:rPr lang="en-US" smtClean="0"/>
              <a:t>9/30/2021</a:t>
            </a:fld>
            <a:endParaRPr lang="en-US"/>
          </a:p>
        </p:txBody>
      </p:sp>
      <p:sp>
        <p:nvSpPr>
          <p:cNvPr id="5" name="Footer Placeholder 4">
            <a:extLst>
              <a:ext uri="{FF2B5EF4-FFF2-40B4-BE49-F238E27FC236}">
                <a16:creationId xmlns:a16="http://schemas.microsoft.com/office/drawing/2014/main" id="{202FE255-1392-4022-98A0-F3D87C99DA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9B964A-F691-4919-9134-987695A987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7FBAE-65E7-417E-A2E4-FC115593369E}" type="slidenum">
              <a:rPr lang="en-US" smtClean="0"/>
              <a:t>‹#›</a:t>
            </a:fld>
            <a:endParaRPr lang="en-US"/>
          </a:p>
        </p:txBody>
      </p:sp>
    </p:spTree>
    <p:extLst>
      <p:ext uri="{BB962C8B-B14F-4D97-AF65-F5344CB8AC3E}">
        <p14:creationId xmlns:p14="http://schemas.microsoft.com/office/powerpoint/2010/main" val="252156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ofn.com/give202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mailto:foundation@sofn.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www.sofn.com/found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Shape 123"/>
          <p:cNvSpPr txBox="1"/>
          <p:nvPr/>
        </p:nvSpPr>
        <p:spPr>
          <a:xfrm>
            <a:off x="505016" y="428601"/>
            <a:ext cx="9962400" cy="1607585"/>
          </a:xfrm>
          <a:prstGeom prst="rect">
            <a:avLst/>
          </a:prstGeom>
          <a:noFill/>
          <a:ln>
            <a:noFill/>
          </a:ln>
        </p:spPr>
        <p:txBody>
          <a:bodyPr lIns="121900" tIns="121900" rIns="121900" bIns="121900" anchor="t" anchorCtr="0">
            <a:noAutofit/>
          </a:bodyPr>
          <a:lstStyle/>
          <a:p>
            <a:pPr algn="ctr"/>
            <a:r>
              <a:rPr lang="en-US" sz="5400" dirty="0">
                <a:solidFill>
                  <a:srgbClr val="0085AD"/>
                </a:solidFill>
                <a:latin typeface="Helvetica Neue"/>
                <a:ea typeface="Helvetica Neue"/>
                <a:cs typeface="Helvetica Neue"/>
                <a:sym typeface="Helvetica Neue"/>
              </a:rPr>
              <a:t>October is Foundation Month at Sons of Norway</a:t>
            </a:r>
            <a:endParaRPr lang="en" sz="5400" dirty="0">
              <a:solidFill>
                <a:srgbClr val="0085AD"/>
              </a:solidFill>
              <a:latin typeface="Helvetica Neue"/>
              <a:ea typeface="Helvetica Neue"/>
              <a:cs typeface="Helvetica Neue"/>
              <a:sym typeface="Helvetica Neue"/>
            </a:endParaRPr>
          </a:p>
        </p:txBody>
      </p:sp>
      <p:sp>
        <p:nvSpPr>
          <p:cNvPr id="124" name="Shape 124"/>
          <p:cNvSpPr txBox="1"/>
          <p:nvPr/>
        </p:nvSpPr>
        <p:spPr>
          <a:xfrm>
            <a:off x="529398" y="2114841"/>
            <a:ext cx="9586067" cy="2706974"/>
          </a:xfrm>
          <a:prstGeom prst="rect">
            <a:avLst/>
          </a:prstGeom>
          <a:noFill/>
          <a:ln>
            <a:noFill/>
          </a:ln>
        </p:spPr>
        <p:txBody>
          <a:bodyPr lIns="121900" tIns="121900" rIns="121900" bIns="121900" anchor="ctr" anchorCtr="0">
            <a:noAutofit/>
          </a:bodyPr>
          <a:lstStyle/>
          <a:p>
            <a:pPr algn="ctr">
              <a:lnSpc>
                <a:spcPct val="115000"/>
              </a:lnSpc>
              <a:spcBef>
                <a:spcPts val="2267"/>
              </a:spcBef>
              <a:buClr>
                <a:schemeClr val="dk1"/>
              </a:buClr>
              <a:buSzPct val="61111"/>
            </a:pPr>
            <a:r>
              <a:rPr lang="en-US" sz="2400" dirty="0">
                <a:solidFill>
                  <a:schemeClr val="tx1">
                    <a:lumMod val="65000"/>
                    <a:lumOff val="35000"/>
                  </a:schemeClr>
                </a:solidFill>
                <a:latin typeface="Helvetica Neue"/>
                <a:ea typeface="Helvetica Neue"/>
                <a:cs typeface="Helvetica Neue"/>
                <a:sym typeface="Helvetica Neue"/>
              </a:rPr>
              <a:t>We ask members to help us celebrate and support the services that the Sons of Norway Foundation provides to members</a:t>
            </a:r>
          </a:p>
        </p:txBody>
      </p:sp>
      <p:pic>
        <p:nvPicPr>
          <p:cNvPr id="5" name="Shape 98" descr="IMG_2181.JP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flipH="1">
            <a:off x="11014728" y="-26816"/>
            <a:ext cx="1177272" cy="6884816"/>
          </a:xfrm>
          <a:prstGeom prst="rect">
            <a:avLst/>
          </a:prstGeom>
          <a:noFill/>
          <a:ln>
            <a:noFill/>
          </a:ln>
        </p:spPr>
      </p:pic>
      <p:grpSp>
        <p:nvGrpSpPr>
          <p:cNvPr id="6" name="Group 5">
            <a:extLst>
              <a:ext uri="{FF2B5EF4-FFF2-40B4-BE49-F238E27FC236}">
                <a16:creationId xmlns:a16="http://schemas.microsoft.com/office/drawing/2014/main" id="{EB314435-A859-6F4C-A7F4-E4F774FF859E}"/>
              </a:ext>
            </a:extLst>
          </p:cNvPr>
          <p:cNvGrpSpPr/>
          <p:nvPr/>
        </p:nvGrpSpPr>
        <p:grpSpPr>
          <a:xfrm flipV="1">
            <a:off x="816420" y="5567779"/>
            <a:ext cx="9012025" cy="605624"/>
            <a:chOff x="2819400" y="1885950"/>
            <a:chExt cx="3124200" cy="152400"/>
          </a:xfrm>
        </p:grpSpPr>
        <p:sp>
          <p:nvSpPr>
            <p:cNvPr id="7" name="Rectangle 6">
              <a:extLst>
                <a:ext uri="{FF2B5EF4-FFF2-40B4-BE49-F238E27FC236}">
                  <a16:creationId xmlns:a16="http://schemas.microsoft.com/office/drawing/2014/main" id="{14059508-93FE-C341-BDA8-00C7F9E6D7BE}"/>
                </a:ext>
              </a:extLst>
            </p:cNvPr>
            <p:cNvSpPr/>
            <p:nvPr/>
          </p:nvSpPr>
          <p:spPr>
            <a:xfrm>
              <a:off x="4076700" y="1885950"/>
              <a:ext cx="609600" cy="152400"/>
            </a:xfrm>
            <a:prstGeom prst="rect">
              <a:avLst/>
            </a:prstGeom>
            <a:solidFill>
              <a:srgbClr val="82C7C3"/>
            </a:solidFill>
            <a:ln>
              <a:solidFill>
                <a:srgbClr val="82C7C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82C7C3"/>
                </a:solidFill>
              </a:endParaRPr>
            </a:p>
          </p:txBody>
        </p:sp>
        <p:cxnSp>
          <p:nvCxnSpPr>
            <p:cNvPr id="8" name="Straight Connector 7">
              <a:extLst>
                <a:ext uri="{FF2B5EF4-FFF2-40B4-BE49-F238E27FC236}">
                  <a16:creationId xmlns:a16="http://schemas.microsoft.com/office/drawing/2014/main" id="{F1C16F2C-7954-0D41-9943-08536200A0AB}"/>
                </a:ext>
              </a:extLst>
            </p:cNvPr>
            <p:cNvCxnSpPr/>
            <p:nvPr/>
          </p:nvCxnSpPr>
          <p:spPr>
            <a:xfrm>
              <a:off x="2819400" y="1962150"/>
              <a:ext cx="3124200"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3904133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Shape 123"/>
          <p:cNvSpPr txBox="1"/>
          <p:nvPr/>
        </p:nvSpPr>
        <p:spPr>
          <a:xfrm>
            <a:off x="505016" y="428602"/>
            <a:ext cx="9962400" cy="978400"/>
          </a:xfrm>
          <a:prstGeom prst="rect">
            <a:avLst/>
          </a:prstGeom>
          <a:noFill/>
          <a:ln>
            <a:noFill/>
          </a:ln>
        </p:spPr>
        <p:txBody>
          <a:bodyPr lIns="121900" tIns="121900" rIns="121900" bIns="121900" anchor="t" anchorCtr="0">
            <a:noAutofit/>
          </a:bodyPr>
          <a:lstStyle/>
          <a:p>
            <a:r>
              <a:rPr lang="en-US" sz="3600" dirty="0">
                <a:solidFill>
                  <a:srgbClr val="0085AD"/>
                </a:solidFill>
                <a:latin typeface="Helvetica Neue"/>
                <a:ea typeface="Helvetica Neue"/>
                <a:cs typeface="Helvetica Neue"/>
                <a:sym typeface="Helvetica Neue"/>
              </a:rPr>
              <a:t>The Foundation is here for members in 3 ways:</a:t>
            </a:r>
            <a:endParaRPr lang="en" sz="3600" dirty="0">
              <a:solidFill>
                <a:srgbClr val="0085AD"/>
              </a:solidFill>
              <a:latin typeface="Helvetica Neue"/>
              <a:ea typeface="Helvetica Neue"/>
              <a:cs typeface="Helvetica Neue"/>
              <a:sym typeface="Helvetica Neue"/>
            </a:endParaRPr>
          </a:p>
        </p:txBody>
      </p:sp>
      <p:sp>
        <p:nvSpPr>
          <p:cNvPr id="124" name="Shape 124"/>
          <p:cNvSpPr txBox="1"/>
          <p:nvPr/>
        </p:nvSpPr>
        <p:spPr>
          <a:xfrm>
            <a:off x="505016" y="1755585"/>
            <a:ext cx="9586067" cy="4207933"/>
          </a:xfrm>
          <a:prstGeom prst="rect">
            <a:avLst/>
          </a:prstGeom>
          <a:noFill/>
          <a:ln>
            <a:noFill/>
          </a:ln>
        </p:spPr>
        <p:txBody>
          <a:bodyPr lIns="121900" tIns="121900" rIns="121900" bIns="121900" anchor="ctr" anchorCtr="0">
            <a:noAutofit/>
          </a:bodyPr>
          <a:lstStyle/>
          <a:p>
            <a:pPr marL="342900" indent="-342900">
              <a:lnSpc>
                <a:spcPct val="115000"/>
              </a:lnSpc>
              <a:spcBef>
                <a:spcPts val="2267"/>
              </a:spcBef>
              <a:buClr>
                <a:schemeClr val="dk1"/>
              </a:buClr>
              <a:buSzPct val="61111"/>
              <a:buFont typeface="Arial" panose="020B0604020202020204" pitchFamily="34" charset="0"/>
              <a:buChar char="•"/>
            </a:pPr>
            <a:r>
              <a:rPr lang="en-US" sz="2400" b="1" dirty="0">
                <a:solidFill>
                  <a:schemeClr val="tx1">
                    <a:lumMod val="65000"/>
                    <a:lumOff val="35000"/>
                  </a:schemeClr>
                </a:solidFill>
                <a:latin typeface="Helvetica Neue"/>
                <a:ea typeface="Helvetica Neue"/>
                <a:cs typeface="Helvetica Neue"/>
                <a:sym typeface="Helvetica Neue"/>
              </a:rPr>
              <a:t>GRANTS </a:t>
            </a:r>
            <a:r>
              <a:rPr lang="en-US" sz="2400" dirty="0">
                <a:solidFill>
                  <a:schemeClr val="tx1">
                    <a:lumMod val="65000"/>
                    <a:lumOff val="35000"/>
                  </a:schemeClr>
                </a:solidFill>
                <a:latin typeface="Helvetica Neue"/>
                <a:ea typeface="Helvetica Neue"/>
                <a:cs typeface="Helvetica Neue"/>
                <a:sym typeface="Helvetica Neue"/>
              </a:rPr>
              <a:t>for lodges, community partners and members </a:t>
            </a:r>
            <a:r>
              <a:rPr lang="en-US" sz="2400">
                <a:solidFill>
                  <a:schemeClr val="tx1">
                    <a:lumMod val="65000"/>
                    <a:lumOff val="35000"/>
                  </a:schemeClr>
                </a:solidFill>
                <a:latin typeface="Helvetica Neue"/>
                <a:ea typeface="Helvetica Neue"/>
                <a:cs typeface="Helvetica Neue"/>
                <a:sym typeface="Helvetica Neue"/>
              </a:rPr>
              <a:t>in need</a:t>
            </a:r>
            <a:endParaRPr lang="en-US" sz="2400" dirty="0">
              <a:solidFill>
                <a:schemeClr val="tx1">
                  <a:lumMod val="65000"/>
                  <a:lumOff val="35000"/>
                </a:schemeClr>
              </a:solidFill>
              <a:latin typeface="Helvetica Neue"/>
              <a:ea typeface="Helvetica Neue"/>
              <a:cs typeface="Helvetica Neue"/>
              <a:sym typeface="Helvetica Neue"/>
            </a:endParaRPr>
          </a:p>
          <a:p>
            <a:pPr marL="342900" indent="-342900">
              <a:lnSpc>
                <a:spcPct val="115000"/>
              </a:lnSpc>
              <a:spcBef>
                <a:spcPts val="2267"/>
              </a:spcBef>
              <a:buClr>
                <a:schemeClr val="dk1"/>
              </a:buClr>
              <a:buSzPct val="61111"/>
              <a:buFont typeface="Arial" panose="020B0604020202020204" pitchFamily="34" charset="0"/>
              <a:buChar char="•"/>
            </a:pPr>
            <a:r>
              <a:rPr lang="en-US" sz="2400" b="1" dirty="0">
                <a:solidFill>
                  <a:schemeClr val="tx1">
                    <a:lumMod val="65000"/>
                    <a:lumOff val="35000"/>
                  </a:schemeClr>
                </a:solidFill>
                <a:latin typeface="Helvetica Neue"/>
                <a:ea typeface="Helvetica Neue"/>
                <a:cs typeface="Helvetica Neue"/>
                <a:sym typeface="Helvetica Neue"/>
              </a:rPr>
              <a:t>SCHOLARSHIPS</a:t>
            </a:r>
            <a:r>
              <a:rPr lang="en-US" sz="2400" dirty="0">
                <a:solidFill>
                  <a:schemeClr val="tx1">
                    <a:lumMod val="65000"/>
                    <a:lumOff val="35000"/>
                  </a:schemeClr>
                </a:solidFill>
                <a:latin typeface="Helvetica Neue"/>
                <a:ea typeface="Helvetica Neue"/>
                <a:cs typeface="Helvetica Neue"/>
                <a:sym typeface="Helvetica Neue"/>
              </a:rPr>
              <a:t> for post secondary education and cross-cultural exchanges</a:t>
            </a:r>
          </a:p>
          <a:p>
            <a:pPr marL="342900" indent="-342900">
              <a:lnSpc>
                <a:spcPct val="115000"/>
              </a:lnSpc>
              <a:spcBef>
                <a:spcPts val="2267"/>
              </a:spcBef>
              <a:buClr>
                <a:schemeClr val="dk1"/>
              </a:buClr>
              <a:buSzPct val="61111"/>
              <a:buFont typeface="Arial" panose="020B0604020202020204" pitchFamily="34" charset="0"/>
              <a:buChar char="•"/>
            </a:pPr>
            <a:r>
              <a:rPr lang="en-US" sz="2400" b="1" dirty="0">
                <a:solidFill>
                  <a:schemeClr val="tx1">
                    <a:lumMod val="65000"/>
                    <a:lumOff val="35000"/>
                  </a:schemeClr>
                </a:solidFill>
                <a:latin typeface="Helvetica Neue"/>
                <a:ea typeface="Helvetica Neue"/>
                <a:cs typeface="Helvetica Neue"/>
                <a:sym typeface="Helvetica Neue"/>
              </a:rPr>
              <a:t>HELPING YOU ACHIEVE YOUR PHILANTHROPIC GOALS </a:t>
            </a:r>
            <a:r>
              <a:rPr lang="en-US" sz="2400" dirty="0">
                <a:solidFill>
                  <a:schemeClr val="tx1">
                    <a:lumMod val="65000"/>
                    <a:lumOff val="35000"/>
                  </a:schemeClr>
                </a:solidFill>
                <a:latin typeface="Helvetica Neue"/>
                <a:ea typeface="Helvetica Neue"/>
                <a:cs typeface="Helvetica Neue"/>
                <a:sym typeface="Helvetica Neue"/>
              </a:rPr>
              <a:t>by providing the opportunity to incorporate your interests in passions in your annual and legacy giving</a:t>
            </a:r>
          </a:p>
          <a:p>
            <a:pPr marL="342900" indent="-342900">
              <a:lnSpc>
                <a:spcPct val="115000"/>
              </a:lnSpc>
              <a:spcBef>
                <a:spcPts val="2267"/>
              </a:spcBef>
              <a:buClr>
                <a:schemeClr val="dk1"/>
              </a:buClr>
              <a:buSzPct val="61111"/>
              <a:buFont typeface="Arial" panose="020B0604020202020204" pitchFamily="34" charset="0"/>
              <a:buChar char="•"/>
            </a:pPr>
            <a:endParaRPr lang="en-US" sz="2400" dirty="0">
              <a:solidFill>
                <a:schemeClr val="tx1">
                  <a:lumMod val="65000"/>
                  <a:lumOff val="35000"/>
                </a:schemeClr>
              </a:solidFill>
              <a:latin typeface="Helvetica Neue"/>
              <a:ea typeface="Helvetica Neue"/>
              <a:cs typeface="Helvetica Neue"/>
              <a:sym typeface="Helvetica Neue"/>
            </a:endParaRPr>
          </a:p>
        </p:txBody>
      </p:sp>
      <p:pic>
        <p:nvPicPr>
          <p:cNvPr id="5" name="Shape 98" descr="IMG_2181.JP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flipH="1">
            <a:off x="11014728" y="-26816"/>
            <a:ext cx="1177272" cy="6884816"/>
          </a:xfrm>
          <a:prstGeom prst="rect">
            <a:avLst/>
          </a:prstGeom>
          <a:noFill/>
          <a:ln>
            <a:noFill/>
          </a:ln>
        </p:spPr>
      </p:pic>
      <p:grpSp>
        <p:nvGrpSpPr>
          <p:cNvPr id="6" name="Group 5">
            <a:extLst>
              <a:ext uri="{FF2B5EF4-FFF2-40B4-BE49-F238E27FC236}">
                <a16:creationId xmlns:a16="http://schemas.microsoft.com/office/drawing/2014/main" id="{EB314435-A859-6F4C-A7F4-E4F774FF859E}"/>
              </a:ext>
            </a:extLst>
          </p:cNvPr>
          <p:cNvGrpSpPr/>
          <p:nvPr/>
        </p:nvGrpSpPr>
        <p:grpSpPr>
          <a:xfrm flipV="1">
            <a:off x="752039" y="1425856"/>
            <a:ext cx="4165600" cy="177800"/>
            <a:chOff x="2819400" y="1885950"/>
            <a:chExt cx="3124200" cy="152400"/>
          </a:xfrm>
        </p:grpSpPr>
        <p:sp>
          <p:nvSpPr>
            <p:cNvPr id="7" name="Rectangle 6">
              <a:extLst>
                <a:ext uri="{FF2B5EF4-FFF2-40B4-BE49-F238E27FC236}">
                  <a16:creationId xmlns:a16="http://schemas.microsoft.com/office/drawing/2014/main" id="{14059508-93FE-C341-BDA8-00C7F9E6D7BE}"/>
                </a:ext>
              </a:extLst>
            </p:cNvPr>
            <p:cNvSpPr/>
            <p:nvPr/>
          </p:nvSpPr>
          <p:spPr>
            <a:xfrm>
              <a:off x="4076700" y="1885950"/>
              <a:ext cx="609600" cy="152400"/>
            </a:xfrm>
            <a:prstGeom prst="rect">
              <a:avLst/>
            </a:prstGeom>
            <a:solidFill>
              <a:srgbClr val="82C7C3"/>
            </a:solidFill>
            <a:ln>
              <a:solidFill>
                <a:srgbClr val="82C7C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82C7C3"/>
                </a:solidFill>
              </a:endParaRPr>
            </a:p>
          </p:txBody>
        </p:sp>
        <p:cxnSp>
          <p:nvCxnSpPr>
            <p:cNvPr id="8" name="Straight Connector 7">
              <a:extLst>
                <a:ext uri="{FF2B5EF4-FFF2-40B4-BE49-F238E27FC236}">
                  <a16:creationId xmlns:a16="http://schemas.microsoft.com/office/drawing/2014/main" id="{F1C16F2C-7954-0D41-9943-08536200A0AB}"/>
                </a:ext>
              </a:extLst>
            </p:cNvPr>
            <p:cNvCxnSpPr/>
            <p:nvPr/>
          </p:nvCxnSpPr>
          <p:spPr>
            <a:xfrm>
              <a:off x="2819400" y="1962150"/>
              <a:ext cx="3124200"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8070159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Shape 123"/>
          <p:cNvSpPr txBox="1"/>
          <p:nvPr/>
        </p:nvSpPr>
        <p:spPr>
          <a:xfrm>
            <a:off x="505016" y="428602"/>
            <a:ext cx="9962400" cy="978400"/>
          </a:xfrm>
          <a:prstGeom prst="rect">
            <a:avLst/>
          </a:prstGeom>
          <a:noFill/>
          <a:ln>
            <a:noFill/>
          </a:ln>
        </p:spPr>
        <p:txBody>
          <a:bodyPr lIns="121900" tIns="121900" rIns="121900" bIns="121900" anchor="t" anchorCtr="0">
            <a:noAutofit/>
          </a:bodyPr>
          <a:lstStyle/>
          <a:p>
            <a:r>
              <a:rPr lang="en-US" sz="3600" dirty="0">
                <a:solidFill>
                  <a:srgbClr val="0085AD"/>
                </a:solidFill>
                <a:latin typeface="Helvetica Neue"/>
                <a:ea typeface="Helvetica Neue"/>
                <a:cs typeface="Helvetica Neue"/>
                <a:sym typeface="Helvetica Neue"/>
              </a:rPr>
              <a:t>Apply for Grants and Scholarship:</a:t>
            </a:r>
            <a:endParaRPr lang="en" sz="3600" dirty="0">
              <a:solidFill>
                <a:srgbClr val="0085AD"/>
              </a:solidFill>
              <a:latin typeface="Helvetica Neue"/>
              <a:ea typeface="Helvetica Neue"/>
              <a:cs typeface="Helvetica Neue"/>
              <a:sym typeface="Helvetica Neue"/>
            </a:endParaRPr>
          </a:p>
        </p:txBody>
      </p:sp>
      <p:sp>
        <p:nvSpPr>
          <p:cNvPr id="124" name="Shape 124"/>
          <p:cNvSpPr txBox="1"/>
          <p:nvPr/>
        </p:nvSpPr>
        <p:spPr>
          <a:xfrm>
            <a:off x="505016" y="1711410"/>
            <a:ext cx="9586067" cy="4451547"/>
          </a:xfrm>
          <a:prstGeom prst="rect">
            <a:avLst/>
          </a:prstGeom>
          <a:noFill/>
          <a:ln>
            <a:noFill/>
          </a:ln>
        </p:spPr>
        <p:txBody>
          <a:bodyPr lIns="121900" tIns="121900" rIns="121900" bIns="121900" anchor="ctr" anchorCtr="0">
            <a:noAutofit/>
          </a:bodyPr>
          <a:lstStyle/>
          <a:p>
            <a:pPr marL="342900" indent="-342900">
              <a:lnSpc>
                <a:spcPct val="115000"/>
              </a:lnSpc>
              <a:spcBef>
                <a:spcPts val="2267"/>
              </a:spcBef>
              <a:buClr>
                <a:schemeClr val="dk1"/>
              </a:buClr>
              <a:buSzPct val="61111"/>
              <a:buFont typeface="Arial" panose="020B0604020202020204" pitchFamily="34" charset="0"/>
              <a:buChar char="•"/>
            </a:pPr>
            <a:r>
              <a:rPr lang="en-US" sz="2400" b="1" dirty="0">
                <a:solidFill>
                  <a:schemeClr val="tx1">
                    <a:lumMod val="65000"/>
                    <a:lumOff val="35000"/>
                  </a:schemeClr>
                </a:solidFill>
                <a:latin typeface="Helvetica Neue"/>
                <a:ea typeface="Helvetica Neue"/>
                <a:cs typeface="Helvetica Neue"/>
                <a:sym typeface="Helvetica Neue"/>
              </a:rPr>
              <a:t>Scholarship applications Open October 1</a:t>
            </a:r>
          </a:p>
          <a:p>
            <a:pPr marL="800100" lvl="1" indent="-342900">
              <a:lnSpc>
                <a:spcPct val="115000"/>
              </a:lnSpc>
              <a:spcBef>
                <a:spcPts val="2267"/>
              </a:spcBef>
              <a:buClr>
                <a:schemeClr val="dk1"/>
              </a:buClr>
              <a:buSzPct val="61111"/>
              <a:buFont typeface="Arial" panose="020B0604020202020204" pitchFamily="34" charset="0"/>
              <a:buChar char="•"/>
            </a:pPr>
            <a:r>
              <a:rPr lang="en-US" sz="2000" dirty="0">
                <a:solidFill>
                  <a:schemeClr val="tx1">
                    <a:lumMod val="65000"/>
                    <a:lumOff val="35000"/>
                  </a:schemeClr>
                </a:solidFill>
                <a:latin typeface="Helvetica Neue"/>
                <a:ea typeface="Helvetica Neue"/>
                <a:cs typeface="Helvetica Neue"/>
                <a:sym typeface="Helvetica Neue"/>
              </a:rPr>
              <a:t>15 separate scholarship ranging for $1,500-FULL TUITION</a:t>
            </a:r>
          </a:p>
          <a:p>
            <a:pPr marL="800100" lvl="1" indent="-342900">
              <a:lnSpc>
                <a:spcPct val="115000"/>
              </a:lnSpc>
              <a:spcBef>
                <a:spcPts val="2267"/>
              </a:spcBef>
              <a:buClr>
                <a:schemeClr val="dk1"/>
              </a:buClr>
              <a:buSzPct val="61111"/>
              <a:buFont typeface="Arial" panose="020B0604020202020204" pitchFamily="34" charset="0"/>
              <a:buChar char="•"/>
            </a:pPr>
            <a:r>
              <a:rPr lang="en-US" sz="2000" dirty="0">
                <a:solidFill>
                  <a:schemeClr val="tx1">
                    <a:lumMod val="65000"/>
                    <a:lumOff val="35000"/>
                  </a:schemeClr>
                </a:solidFill>
                <a:latin typeface="Helvetica Neue"/>
                <a:ea typeface="Helvetica Neue"/>
                <a:cs typeface="Helvetica Neue"/>
                <a:sym typeface="Helvetica Neue"/>
              </a:rPr>
              <a:t>Visit sonf.com/scholarship for more information and applications</a:t>
            </a:r>
          </a:p>
          <a:p>
            <a:pPr marL="342900" indent="-342900">
              <a:lnSpc>
                <a:spcPct val="115000"/>
              </a:lnSpc>
              <a:spcBef>
                <a:spcPts val="2267"/>
              </a:spcBef>
              <a:buClr>
                <a:schemeClr val="dk1"/>
              </a:buClr>
              <a:buSzPct val="61111"/>
              <a:buFont typeface="Arial" panose="020B0604020202020204" pitchFamily="34" charset="0"/>
              <a:buChar char="•"/>
            </a:pPr>
            <a:r>
              <a:rPr lang="en-US" sz="2400" dirty="0">
                <a:solidFill>
                  <a:schemeClr val="tx1">
                    <a:lumMod val="65000"/>
                    <a:lumOff val="35000"/>
                  </a:schemeClr>
                </a:solidFill>
                <a:latin typeface="Helvetica Neue"/>
                <a:ea typeface="Helvetica Neue"/>
                <a:cs typeface="Helvetica Neue"/>
                <a:sym typeface="Helvetica Neue"/>
              </a:rPr>
              <a:t>5 Grant opportunities for Lodges and Members</a:t>
            </a:r>
          </a:p>
          <a:p>
            <a:pPr marL="800100" lvl="1" indent="-342900">
              <a:lnSpc>
                <a:spcPct val="115000"/>
              </a:lnSpc>
              <a:spcBef>
                <a:spcPts val="2267"/>
              </a:spcBef>
              <a:buClr>
                <a:schemeClr val="dk1"/>
              </a:buClr>
              <a:buSzPct val="61111"/>
              <a:buFont typeface="Arial" panose="020B0604020202020204" pitchFamily="34" charset="0"/>
              <a:buChar char="•"/>
            </a:pPr>
            <a:r>
              <a:rPr lang="en-US" sz="2000" dirty="0">
                <a:solidFill>
                  <a:schemeClr val="tx1">
                    <a:lumMod val="65000"/>
                    <a:lumOff val="35000"/>
                  </a:schemeClr>
                </a:solidFill>
                <a:latin typeface="Helvetica Neue"/>
                <a:ea typeface="Helvetica Neue"/>
                <a:cs typeface="Helvetica Neue"/>
                <a:sym typeface="Helvetica Neue"/>
              </a:rPr>
              <a:t>Lodge Vitality, Lodge Culture &amp; Heritage Community Partnership, Helping Hands to Children, and Helping Hands to Members</a:t>
            </a:r>
          </a:p>
          <a:p>
            <a:pPr marL="800100" lvl="1" indent="-342900">
              <a:lnSpc>
                <a:spcPct val="115000"/>
              </a:lnSpc>
              <a:spcBef>
                <a:spcPts val="2267"/>
              </a:spcBef>
              <a:buClr>
                <a:schemeClr val="dk1"/>
              </a:buClr>
              <a:buSzPct val="61111"/>
              <a:buFont typeface="Arial" panose="020B0604020202020204" pitchFamily="34" charset="0"/>
              <a:buChar char="•"/>
            </a:pPr>
            <a:r>
              <a:rPr lang="en-US" sz="2000" dirty="0">
                <a:solidFill>
                  <a:schemeClr val="tx1">
                    <a:lumMod val="65000"/>
                    <a:lumOff val="35000"/>
                  </a:schemeClr>
                </a:solidFill>
                <a:latin typeface="Helvetica Neue"/>
                <a:ea typeface="Helvetica Neue"/>
                <a:cs typeface="Helvetica Neue"/>
                <a:sym typeface="Helvetica Neue"/>
              </a:rPr>
              <a:t>Visit sonf.com/grants for more information and applications</a:t>
            </a:r>
          </a:p>
        </p:txBody>
      </p:sp>
      <p:pic>
        <p:nvPicPr>
          <p:cNvPr id="5" name="Shape 98" descr="IMG_2181.JP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flipH="1">
            <a:off x="11014728" y="-26816"/>
            <a:ext cx="1177272" cy="6884816"/>
          </a:xfrm>
          <a:prstGeom prst="rect">
            <a:avLst/>
          </a:prstGeom>
          <a:noFill/>
          <a:ln>
            <a:noFill/>
          </a:ln>
        </p:spPr>
      </p:pic>
      <p:grpSp>
        <p:nvGrpSpPr>
          <p:cNvPr id="6" name="Group 5">
            <a:extLst>
              <a:ext uri="{FF2B5EF4-FFF2-40B4-BE49-F238E27FC236}">
                <a16:creationId xmlns:a16="http://schemas.microsoft.com/office/drawing/2014/main" id="{EB314435-A859-6F4C-A7F4-E4F774FF859E}"/>
              </a:ext>
            </a:extLst>
          </p:cNvPr>
          <p:cNvGrpSpPr/>
          <p:nvPr/>
        </p:nvGrpSpPr>
        <p:grpSpPr>
          <a:xfrm flipV="1">
            <a:off x="752039" y="1425856"/>
            <a:ext cx="4165600" cy="177800"/>
            <a:chOff x="2819400" y="1885950"/>
            <a:chExt cx="3124200" cy="152400"/>
          </a:xfrm>
        </p:grpSpPr>
        <p:sp>
          <p:nvSpPr>
            <p:cNvPr id="7" name="Rectangle 6">
              <a:extLst>
                <a:ext uri="{FF2B5EF4-FFF2-40B4-BE49-F238E27FC236}">
                  <a16:creationId xmlns:a16="http://schemas.microsoft.com/office/drawing/2014/main" id="{14059508-93FE-C341-BDA8-00C7F9E6D7BE}"/>
                </a:ext>
              </a:extLst>
            </p:cNvPr>
            <p:cNvSpPr/>
            <p:nvPr/>
          </p:nvSpPr>
          <p:spPr>
            <a:xfrm>
              <a:off x="4076700" y="1885950"/>
              <a:ext cx="609600" cy="152400"/>
            </a:xfrm>
            <a:prstGeom prst="rect">
              <a:avLst/>
            </a:prstGeom>
            <a:solidFill>
              <a:srgbClr val="82C7C3"/>
            </a:solidFill>
            <a:ln>
              <a:solidFill>
                <a:srgbClr val="82C7C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82C7C3"/>
                </a:solidFill>
              </a:endParaRPr>
            </a:p>
          </p:txBody>
        </p:sp>
        <p:cxnSp>
          <p:nvCxnSpPr>
            <p:cNvPr id="8" name="Straight Connector 7">
              <a:extLst>
                <a:ext uri="{FF2B5EF4-FFF2-40B4-BE49-F238E27FC236}">
                  <a16:creationId xmlns:a16="http://schemas.microsoft.com/office/drawing/2014/main" id="{F1C16F2C-7954-0D41-9943-08536200A0AB}"/>
                </a:ext>
              </a:extLst>
            </p:cNvPr>
            <p:cNvCxnSpPr/>
            <p:nvPr/>
          </p:nvCxnSpPr>
          <p:spPr>
            <a:xfrm>
              <a:off x="2819400" y="1962150"/>
              <a:ext cx="3124200"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2367812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Shape 123"/>
          <p:cNvSpPr txBox="1"/>
          <p:nvPr/>
        </p:nvSpPr>
        <p:spPr>
          <a:xfrm>
            <a:off x="505016" y="428602"/>
            <a:ext cx="9962400" cy="978400"/>
          </a:xfrm>
          <a:prstGeom prst="rect">
            <a:avLst/>
          </a:prstGeom>
          <a:noFill/>
          <a:ln>
            <a:noFill/>
          </a:ln>
        </p:spPr>
        <p:txBody>
          <a:bodyPr lIns="121900" tIns="121900" rIns="121900" bIns="121900" anchor="t" anchorCtr="0">
            <a:noAutofit/>
          </a:bodyPr>
          <a:lstStyle/>
          <a:p>
            <a:r>
              <a:rPr lang="en-US" sz="3600" dirty="0">
                <a:solidFill>
                  <a:srgbClr val="0085AD"/>
                </a:solidFill>
                <a:latin typeface="Helvetica Neue"/>
                <a:ea typeface="Helvetica Neue"/>
                <a:cs typeface="Helvetica Neue"/>
                <a:sym typeface="Helvetica Neue"/>
              </a:rPr>
              <a:t>The “Together We Are The Future” fundraising campaign supports these efforts</a:t>
            </a:r>
            <a:endParaRPr lang="en" sz="3600" dirty="0">
              <a:solidFill>
                <a:srgbClr val="0085AD"/>
              </a:solidFill>
              <a:latin typeface="Helvetica Neue"/>
              <a:ea typeface="Helvetica Neue"/>
              <a:cs typeface="Helvetica Neue"/>
              <a:sym typeface="Helvetica Neue"/>
            </a:endParaRPr>
          </a:p>
        </p:txBody>
      </p:sp>
      <p:sp>
        <p:nvSpPr>
          <p:cNvPr id="124" name="Shape 124"/>
          <p:cNvSpPr txBox="1"/>
          <p:nvPr/>
        </p:nvSpPr>
        <p:spPr>
          <a:xfrm>
            <a:off x="505016" y="1711410"/>
            <a:ext cx="9586067" cy="4426500"/>
          </a:xfrm>
          <a:prstGeom prst="rect">
            <a:avLst/>
          </a:prstGeom>
          <a:noFill/>
          <a:ln>
            <a:noFill/>
          </a:ln>
        </p:spPr>
        <p:txBody>
          <a:bodyPr lIns="121900" tIns="121900" rIns="121900" bIns="121900" anchor="ctr" anchorCtr="0">
            <a:noAutofit/>
          </a:bodyPr>
          <a:lstStyle/>
          <a:p>
            <a:pPr marL="342900" indent="-342900">
              <a:lnSpc>
                <a:spcPct val="115000"/>
              </a:lnSpc>
              <a:spcBef>
                <a:spcPts val="2267"/>
              </a:spcBef>
              <a:buClr>
                <a:schemeClr val="dk1"/>
              </a:buClr>
              <a:buSzPct val="61111"/>
              <a:buFont typeface="Arial" panose="020B0604020202020204" pitchFamily="34" charset="0"/>
              <a:buChar char="•"/>
            </a:pPr>
            <a:r>
              <a:rPr lang="en-US" sz="2000" dirty="0">
                <a:solidFill>
                  <a:schemeClr val="tx1">
                    <a:lumMod val="65000"/>
                    <a:lumOff val="35000"/>
                  </a:schemeClr>
                </a:solidFill>
                <a:latin typeface="Helvetica Neue"/>
                <a:ea typeface="Helvetica Neue"/>
                <a:cs typeface="Helvetica Neue"/>
                <a:sym typeface="Helvetica Neue"/>
              </a:rPr>
              <a:t>Help us raise $150,000 before 1/15.</a:t>
            </a:r>
          </a:p>
          <a:p>
            <a:pPr marL="800100" lvl="1" indent="-342900">
              <a:lnSpc>
                <a:spcPct val="115000"/>
              </a:lnSpc>
              <a:spcBef>
                <a:spcPts val="2267"/>
              </a:spcBef>
              <a:buClr>
                <a:schemeClr val="dk1"/>
              </a:buClr>
              <a:buSzPct val="61111"/>
              <a:buFont typeface="Arial" panose="020B0604020202020204" pitchFamily="34" charset="0"/>
              <a:buChar char="•"/>
            </a:pPr>
            <a:r>
              <a:rPr lang="en-US" dirty="0">
                <a:solidFill>
                  <a:schemeClr val="tx1">
                    <a:lumMod val="65000"/>
                    <a:lumOff val="35000"/>
                  </a:schemeClr>
                </a:solidFill>
                <a:latin typeface="Helvetica Neue"/>
                <a:ea typeface="Helvetica Neue"/>
                <a:cs typeface="Helvetica Neue"/>
                <a:sym typeface="Helvetica Neue"/>
              </a:rPr>
              <a:t>Contributions of any amount and any gift vehicle count (cash, IRA QCDs, etc.)</a:t>
            </a:r>
          </a:p>
          <a:p>
            <a:pPr marL="342900" indent="-342900">
              <a:lnSpc>
                <a:spcPct val="115000"/>
              </a:lnSpc>
              <a:spcBef>
                <a:spcPts val="2267"/>
              </a:spcBef>
              <a:buClr>
                <a:schemeClr val="dk1"/>
              </a:buClr>
              <a:buSzPct val="61111"/>
              <a:buFont typeface="Arial" panose="020B0604020202020204" pitchFamily="34" charset="0"/>
              <a:buChar char="•"/>
            </a:pPr>
            <a:r>
              <a:rPr lang="en-US" sz="2000" dirty="0">
                <a:solidFill>
                  <a:schemeClr val="tx1">
                    <a:lumMod val="65000"/>
                    <a:lumOff val="35000"/>
                  </a:schemeClr>
                </a:solidFill>
                <a:latin typeface="Helvetica Neue" panose="02000503000000020004"/>
              </a:rPr>
              <a:t>By contributing to the Sons of Norway Foundation, you are supporting programs that benefit your lodge, your community, and the young Sons of Norway members who will keep our Nordic legacy strong for future generations.</a:t>
            </a:r>
          </a:p>
          <a:p>
            <a:pPr marL="342900" indent="-342900">
              <a:lnSpc>
                <a:spcPct val="115000"/>
              </a:lnSpc>
              <a:spcBef>
                <a:spcPts val="2267"/>
              </a:spcBef>
              <a:buClr>
                <a:schemeClr val="dk1"/>
              </a:buClr>
              <a:buSzPct val="61111"/>
              <a:buFont typeface="Arial" panose="020B0604020202020204" pitchFamily="34" charset="0"/>
              <a:buChar char="•"/>
            </a:pPr>
            <a:r>
              <a:rPr lang="en-US" sz="2000" dirty="0">
                <a:solidFill>
                  <a:schemeClr val="tx1">
                    <a:lumMod val="65000"/>
                    <a:lumOff val="35000"/>
                  </a:schemeClr>
                </a:solidFill>
                <a:latin typeface="Helvetica Neue"/>
                <a:ea typeface="Helvetica Neue"/>
                <a:cs typeface="Helvetica Neue"/>
                <a:sym typeface="Helvetica Neue"/>
              </a:rPr>
              <a:t>Visit </a:t>
            </a:r>
            <a:r>
              <a:rPr lang="en-US" sz="2000" b="0" i="0" dirty="0">
                <a:effectLst/>
                <a:latin typeface="Calibri" panose="020F0502020204030204" pitchFamily="34" charset="0"/>
                <a:hlinkClick r:id="rId3"/>
              </a:rPr>
              <a:t>https://www.sofn.com/give2021/</a:t>
            </a:r>
            <a:r>
              <a:rPr lang="en-US" sz="2000" b="0" i="0" dirty="0">
                <a:effectLst/>
                <a:latin typeface="Calibri" panose="020F0502020204030204" pitchFamily="34" charset="0"/>
              </a:rPr>
              <a:t> </a:t>
            </a:r>
            <a:r>
              <a:rPr lang="en-US" sz="2000" dirty="0">
                <a:solidFill>
                  <a:schemeClr val="tx1">
                    <a:lumMod val="65000"/>
                    <a:lumOff val="35000"/>
                  </a:schemeClr>
                </a:solidFill>
                <a:latin typeface="Helvetica Neue" panose="02000503000000020004"/>
              </a:rPr>
              <a:t> to learn more and donate!</a:t>
            </a:r>
            <a:endParaRPr lang="en-US" sz="2000" dirty="0">
              <a:solidFill>
                <a:schemeClr val="tx1">
                  <a:lumMod val="65000"/>
                  <a:lumOff val="35000"/>
                </a:schemeClr>
              </a:solidFill>
              <a:latin typeface="Helvetica Neue"/>
              <a:ea typeface="Helvetica Neue"/>
              <a:cs typeface="Helvetica Neue"/>
              <a:sym typeface="Helvetica Neue"/>
            </a:endParaRPr>
          </a:p>
          <a:p>
            <a:pPr marL="342900" indent="-342900">
              <a:lnSpc>
                <a:spcPct val="115000"/>
              </a:lnSpc>
              <a:spcBef>
                <a:spcPts val="2267"/>
              </a:spcBef>
              <a:buClr>
                <a:schemeClr val="dk1"/>
              </a:buClr>
              <a:buSzPct val="61111"/>
              <a:buFont typeface="Arial" panose="020B0604020202020204" pitchFamily="34" charset="0"/>
              <a:buChar char="•"/>
            </a:pPr>
            <a:endParaRPr lang="en-US" sz="2000" dirty="0">
              <a:solidFill>
                <a:schemeClr val="tx1">
                  <a:lumMod val="65000"/>
                  <a:lumOff val="35000"/>
                </a:schemeClr>
              </a:solidFill>
              <a:latin typeface="Helvetica Neue"/>
              <a:ea typeface="Helvetica Neue"/>
              <a:cs typeface="Helvetica Neue"/>
              <a:sym typeface="Helvetica Neue"/>
            </a:endParaRPr>
          </a:p>
        </p:txBody>
      </p:sp>
      <p:pic>
        <p:nvPicPr>
          <p:cNvPr id="5" name="Shape 98" descr="IMG_2181.JPG"/>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flipH="1">
            <a:off x="11014728" y="-26816"/>
            <a:ext cx="1177272" cy="6884816"/>
          </a:xfrm>
          <a:prstGeom prst="rect">
            <a:avLst/>
          </a:prstGeom>
          <a:noFill/>
          <a:ln>
            <a:noFill/>
          </a:ln>
        </p:spPr>
      </p:pic>
      <p:grpSp>
        <p:nvGrpSpPr>
          <p:cNvPr id="6" name="Group 5">
            <a:extLst>
              <a:ext uri="{FF2B5EF4-FFF2-40B4-BE49-F238E27FC236}">
                <a16:creationId xmlns:a16="http://schemas.microsoft.com/office/drawing/2014/main" id="{EB314435-A859-6F4C-A7F4-E4F774FF859E}"/>
              </a:ext>
            </a:extLst>
          </p:cNvPr>
          <p:cNvGrpSpPr/>
          <p:nvPr/>
        </p:nvGrpSpPr>
        <p:grpSpPr>
          <a:xfrm flipV="1">
            <a:off x="676624" y="1739481"/>
            <a:ext cx="4165600" cy="177800"/>
            <a:chOff x="2819400" y="1885950"/>
            <a:chExt cx="3124200" cy="152400"/>
          </a:xfrm>
        </p:grpSpPr>
        <p:sp>
          <p:nvSpPr>
            <p:cNvPr id="7" name="Rectangle 6">
              <a:extLst>
                <a:ext uri="{FF2B5EF4-FFF2-40B4-BE49-F238E27FC236}">
                  <a16:creationId xmlns:a16="http://schemas.microsoft.com/office/drawing/2014/main" id="{14059508-93FE-C341-BDA8-00C7F9E6D7BE}"/>
                </a:ext>
              </a:extLst>
            </p:cNvPr>
            <p:cNvSpPr/>
            <p:nvPr/>
          </p:nvSpPr>
          <p:spPr>
            <a:xfrm>
              <a:off x="4076700" y="1885950"/>
              <a:ext cx="609600" cy="152400"/>
            </a:xfrm>
            <a:prstGeom prst="rect">
              <a:avLst/>
            </a:prstGeom>
            <a:solidFill>
              <a:srgbClr val="82C7C3"/>
            </a:solidFill>
            <a:ln>
              <a:solidFill>
                <a:srgbClr val="82C7C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82C7C3"/>
                </a:solidFill>
              </a:endParaRPr>
            </a:p>
          </p:txBody>
        </p:sp>
        <p:cxnSp>
          <p:nvCxnSpPr>
            <p:cNvPr id="8" name="Straight Connector 7">
              <a:extLst>
                <a:ext uri="{FF2B5EF4-FFF2-40B4-BE49-F238E27FC236}">
                  <a16:creationId xmlns:a16="http://schemas.microsoft.com/office/drawing/2014/main" id="{F1C16F2C-7954-0D41-9943-08536200A0AB}"/>
                </a:ext>
              </a:extLst>
            </p:cNvPr>
            <p:cNvCxnSpPr/>
            <p:nvPr/>
          </p:nvCxnSpPr>
          <p:spPr>
            <a:xfrm>
              <a:off x="2819400" y="1962150"/>
              <a:ext cx="3124200"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6746314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1" name="Shape 131"/>
          <p:cNvSpPr txBox="1"/>
          <p:nvPr/>
        </p:nvSpPr>
        <p:spPr>
          <a:xfrm>
            <a:off x="536200" y="235167"/>
            <a:ext cx="9962400" cy="978400"/>
          </a:xfrm>
          <a:prstGeom prst="rect">
            <a:avLst/>
          </a:prstGeom>
          <a:noFill/>
          <a:ln>
            <a:noFill/>
          </a:ln>
        </p:spPr>
        <p:txBody>
          <a:bodyPr lIns="121900" tIns="121900" rIns="121900" bIns="121900" anchor="t" anchorCtr="0">
            <a:noAutofit/>
          </a:bodyPr>
          <a:lstStyle/>
          <a:p>
            <a:r>
              <a:rPr lang="en-US" sz="3600" dirty="0">
                <a:solidFill>
                  <a:srgbClr val="0085AD"/>
                </a:solidFill>
                <a:latin typeface="Helvetica Neue"/>
                <a:ea typeface="Helvetica Neue"/>
                <a:cs typeface="Helvetica Neue"/>
                <a:sym typeface="Helvetica Neue"/>
              </a:rPr>
              <a:t>THANK YOU FOR YOUR GENEROSITY!</a:t>
            </a:r>
            <a:endParaRPr lang="en" sz="3600" dirty="0">
              <a:solidFill>
                <a:srgbClr val="0085AD"/>
              </a:solidFill>
              <a:latin typeface="Helvetica Neue"/>
              <a:ea typeface="Helvetica Neue"/>
              <a:cs typeface="Helvetica Neue"/>
              <a:sym typeface="Helvetica Neue"/>
            </a:endParaRPr>
          </a:p>
        </p:txBody>
      </p:sp>
      <p:sp>
        <p:nvSpPr>
          <p:cNvPr id="132" name="Shape 132"/>
          <p:cNvSpPr txBox="1"/>
          <p:nvPr/>
        </p:nvSpPr>
        <p:spPr>
          <a:xfrm>
            <a:off x="536200" y="1481791"/>
            <a:ext cx="9901200" cy="5259345"/>
          </a:xfrm>
          <a:prstGeom prst="rect">
            <a:avLst/>
          </a:prstGeom>
          <a:noFill/>
          <a:ln>
            <a:noFill/>
          </a:ln>
        </p:spPr>
        <p:txBody>
          <a:bodyPr lIns="121900" tIns="121900" rIns="121900" bIns="121900" anchor="t" anchorCtr="0">
            <a:noAutofit/>
          </a:bodyPr>
          <a:lstStyle/>
          <a:p>
            <a:r>
              <a:rPr lang="en-US" sz="2400" b="1" dirty="0">
                <a:solidFill>
                  <a:srgbClr val="595959"/>
                </a:solidFill>
                <a:latin typeface="Helvetica Neue"/>
                <a:sym typeface="Helvetica Neue"/>
              </a:rPr>
              <a:t>We would not be able provide members with this extra support without you!</a:t>
            </a:r>
          </a:p>
          <a:p>
            <a:endParaRPr lang="en-US" b="1" dirty="0">
              <a:solidFill>
                <a:srgbClr val="595959"/>
              </a:solidFill>
              <a:latin typeface="Helvetica Neue"/>
              <a:sym typeface="Helvetica Neue"/>
            </a:endParaRPr>
          </a:p>
          <a:p>
            <a:endParaRPr lang="en-US" b="1" dirty="0">
              <a:solidFill>
                <a:srgbClr val="595959"/>
              </a:solidFill>
              <a:latin typeface="Helvetica Neue"/>
              <a:sym typeface="Helvetica Neue"/>
            </a:endParaRPr>
          </a:p>
          <a:p>
            <a:r>
              <a:rPr lang="en-US" b="1" dirty="0">
                <a:solidFill>
                  <a:srgbClr val="595959"/>
                </a:solidFill>
                <a:latin typeface="Helvetica Neue"/>
                <a:sym typeface="Helvetica Neue"/>
              </a:rPr>
              <a:t>Emily Stark</a:t>
            </a:r>
            <a:br>
              <a:rPr lang="en-US" b="1" dirty="0">
                <a:solidFill>
                  <a:srgbClr val="595959"/>
                </a:solidFill>
                <a:latin typeface="Helvetica Neue"/>
                <a:sym typeface="Helvetica Neue"/>
              </a:rPr>
            </a:br>
            <a:r>
              <a:rPr lang="en-US" dirty="0">
                <a:solidFill>
                  <a:srgbClr val="595959"/>
                </a:solidFill>
                <a:latin typeface="Helvetica Neue"/>
                <a:sym typeface="Helvetica Neue"/>
              </a:rPr>
              <a:t>Foundation manager</a:t>
            </a:r>
          </a:p>
          <a:p>
            <a:r>
              <a:rPr lang="en-US" dirty="0">
                <a:solidFill>
                  <a:srgbClr val="595959"/>
                </a:solidFill>
                <a:latin typeface="Helvetica Neue"/>
                <a:sym typeface="Helvetica Neue"/>
              </a:rPr>
              <a:t>612-821-4655</a:t>
            </a:r>
          </a:p>
          <a:p>
            <a:r>
              <a:rPr lang="en-US" dirty="0">
                <a:solidFill>
                  <a:srgbClr val="595959"/>
                </a:solidFill>
                <a:latin typeface="Helvetica Neue"/>
                <a:sym typeface="Helvetica Neue"/>
                <a:hlinkClick r:id="rId3"/>
              </a:rPr>
              <a:t>foundation@sofn.com</a:t>
            </a:r>
            <a:endParaRPr lang="en-US" dirty="0">
              <a:solidFill>
                <a:srgbClr val="595959"/>
              </a:solidFill>
              <a:latin typeface="Helvetica Neue"/>
              <a:sym typeface="Helvetica Neue"/>
            </a:endParaRPr>
          </a:p>
          <a:p>
            <a:r>
              <a:rPr lang="en-US" dirty="0">
                <a:solidFill>
                  <a:srgbClr val="595959"/>
                </a:solidFill>
                <a:latin typeface="Helvetica Neue"/>
                <a:sym typeface="Helvetica Neue"/>
                <a:hlinkClick r:id="rId4"/>
              </a:rPr>
              <a:t>www.sofn.com/foundation</a:t>
            </a:r>
            <a:endParaRPr lang="en-US" dirty="0">
              <a:solidFill>
                <a:srgbClr val="595959"/>
              </a:solidFill>
              <a:latin typeface="Helvetica Neue"/>
              <a:sym typeface="Helvetica Neue"/>
            </a:endParaRPr>
          </a:p>
          <a:p>
            <a:endParaRPr lang="en-US" sz="2400" dirty="0"/>
          </a:p>
        </p:txBody>
      </p:sp>
      <p:pic>
        <p:nvPicPr>
          <p:cNvPr id="5" name="Shape 98" descr="IMG_2181.JPG"/>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flipH="1">
            <a:off x="11014728" y="-26816"/>
            <a:ext cx="1177272" cy="6884816"/>
          </a:xfrm>
          <a:prstGeom prst="rect">
            <a:avLst/>
          </a:prstGeom>
          <a:noFill/>
          <a:ln>
            <a:noFill/>
          </a:ln>
        </p:spPr>
      </p:pic>
      <p:pic>
        <p:nvPicPr>
          <p:cNvPr id="3" name="Picture 2">
            <a:extLst>
              <a:ext uri="{FF2B5EF4-FFF2-40B4-BE49-F238E27FC236}">
                <a16:creationId xmlns:a16="http://schemas.microsoft.com/office/drawing/2014/main" id="{A7F52F7E-0C8E-4133-A8A8-6CE4410CF74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52873" y="4732845"/>
            <a:ext cx="3444805" cy="1823175"/>
          </a:xfrm>
          <a:prstGeom prst="rect">
            <a:avLst/>
          </a:prstGeom>
        </p:spPr>
      </p:pic>
      <p:grpSp>
        <p:nvGrpSpPr>
          <p:cNvPr id="6" name="Group 5">
            <a:extLst>
              <a:ext uri="{FF2B5EF4-FFF2-40B4-BE49-F238E27FC236}">
                <a16:creationId xmlns:a16="http://schemas.microsoft.com/office/drawing/2014/main" id="{98BBFB69-1B69-BC41-A7AC-C32588B52A74}"/>
              </a:ext>
            </a:extLst>
          </p:cNvPr>
          <p:cNvGrpSpPr/>
          <p:nvPr/>
        </p:nvGrpSpPr>
        <p:grpSpPr>
          <a:xfrm flipV="1">
            <a:off x="687790" y="1124667"/>
            <a:ext cx="4165600" cy="177800"/>
            <a:chOff x="2819400" y="1885950"/>
            <a:chExt cx="3124200" cy="152400"/>
          </a:xfrm>
        </p:grpSpPr>
        <p:sp>
          <p:nvSpPr>
            <p:cNvPr id="7" name="Rectangle 6">
              <a:extLst>
                <a:ext uri="{FF2B5EF4-FFF2-40B4-BE49-F238E27FC236}">
                  <a16:creationId xmlns:a16="http://schemas.microsoft.com/office/drawing/2014/main" id="{6E8E828D-416B-514F-808A-A94029D5FACD}"/>
                </a:ext>
              </a:extLst>
            </p:cNvPr>
            <p:cNvSpPr/>
            <p:nvPr/>
          </p:nvSpPr>
          <p:spPr>
            <a:xfrm>
              <a:off x="4076700" y="1885950"/>
              <a:ext cx="609600" cy="152400"/>
            </a:xfrm>
            <a:prstGeom prst="rect">
              <a:avLst/>
            </a:prstGeom>
            <a:solidFill>
              <a:srgbClr val="82C7C3"/>
            </a:solidFill>
            <a:ln>
              <a:solidFill>
                <a:srgbClr val="82C7C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rgbClr val="82C7C3"/>
                </a:solidFill>
              </a:endParaRPr>
            </a:p>
          </p:txBody>
        </p:sp>
        <p:cxnSp>
          <p:nvCxnSpPr>
            <p:cNvPr id="8" name="Straight Connector 7">
              <a:extLst>
                <a:ext uri="{FF2B5EF4-FFF2-40B4-BE49-F238E27FC236}">
                  <a16:creationId xmlns:a16="http://schemas.microsoft.com/office/drawing/2014/main" id="{88D8E2A4-0E67-E443-BCE2-5E52A90F78F6}"/>
                </a:ext>
              </a:extLst>
            </p:cNvPr>
            <p:cNvCxnSpPr/>
            <p:nvPr/>
          </p:nvCxnSpPr>
          <p:spPr>
            <a:xfrm>
              <a:off x="2819400" y="1962150"/>
              <a:ext cx="3124200"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11840863"/>
      </p:ext>
    </p:extLst>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516</Words>
  <Application>Microsoft Office PowerPoint</Application>
  <PresentationFormat>Widescreen</PresentationFormat>
  <Paragraphs>51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Stark</dc:creator>
  <cp:lastModifiedBy>Christina Fairchild</cp:lastModifiedBy>
  <cp:revision>5</cp:revision>
  <dcterms:created xsi:type="dcterms:W3CDTF">2021-08-12T18:53:49Z</dcterms:created>
  <dcterms:modified xsi:type="dcterms:W3CDTF">2021-10-01T02:40:39Z</dcterms:modified>
</cp:coreProperties>
</file>