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embeddedFontLst>
    <p:embeddedFont>
      <p:font typeface="Arial Black" panose="020B0A04020102020204" pitchFamily="34" charset="0"/>
      <p:regular r:id="rId43"/>
      <p:bold r:id="rId44"/>
    </p:embeddedFont>
    <p:embeddedFont>
      <p:font typeface="Helvetica Neue" panose="020B0604020202020204" charset="0"/>
      <p:regular r:id="rId45"/>
      <p:bold r:id="rId46"/>
      <p:italic r:id="rId47"/>
      <p:boldItalic r:id="rId48"/>
    </p:embeddedFont>
    <p:embeddedFont>
      <p:font typeface="Montserrat" panose="000005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416">
          <p15:clr>
            <a:srgbClr val="747775"/>
          </p15:clr>
        </p15:guide>
        <p15:guide id="2" orient="horz" pos="4110">
          <p15:clr>
            <a:srgbClr val="747775"/>
          </p15:clr>
        </p15:guide>
        <p15:guide id="3" pos="5184">
          <p15:clr>
            <a:srgbClr val="747775"/>
          </p15:clr>
        </p15:guide>
        <p15:guide id="4" orient="horz" pos="1134">
          <p15:clr>
            <a:srgbClr val="747775"/>
          </p15:clr>
        </p15:guide>
        <p15:guide id="5" pos="4032">
          <p15:clr>
            <a:srgbClr val="747775"/>
          </p15:clr>
        </p15:guide>
        <p15:guide id="6" pos="37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2" y="72"/>
      </p:cViewPr>
      <p:guideLst>
        <p:guide pos="7416"/>
        <p:guide orient="horz" pos="4110"/>
        <p:guide pos="5184"/>
        <p:guide orient="horz" pos="1134"/>
        <p:guide pos="4032"/>
        <p:guide pos="3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728994e4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951" y="1143000"/>
            <a:ext cx="54540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2728994e44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" name="Google Shape;87;g2728994e44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1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0" name="Google Shape;20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12" name="Google Shape;21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4" name="Google Shape;22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6" name="Google Shape;23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0" name="Google Shape;26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2" name="Google Shape;27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4" name="Google Shape;28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6" name="Google Shape;29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8" name="Google Shape;30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20" name="Google Shape;32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2" name="Google Shape;33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4" name="Google Shape;34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6" name="Google Shape;35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68" name="Google Shape;36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1" name="Google Shape;381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93" name="Google Shape;393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As a leader, if you are still unsure about how to proceed on something or need clarification, there are always resources available to you. Make sure to utilize all of them.</a:t>
            </a:r>
            <a:endParaRPr/>
          </a:p>
        </p:txBody>
      </p:sp>
      <p:sp>
        <p:nvSpPr>
          <p:cNvPr id="405" name="Google Shape;405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17" name="Google Shape;41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9" name="Google Shape;429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8" name="Google Shape;10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1" name="Google Shape;441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53" name="Google Shape;453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65" name="Google Shape;46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77" name="Google Shape;47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9" name="Google Shape;489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1" name="Google Shape;501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13" name="Google Shape;513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25" name="Google Shape;525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36" name="Google Shape;536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47" name="Google Shape;547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1" name="Google Shape;12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59" name="Google Shape;559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5" name="Google Shape;13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8" name="Google Shape;14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1" name="Google Shape;16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" name="Google Shape;17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7" name="Google Shape;18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3Q9ai_cBYKVcBksCTMvRv8GUshENZh9m/view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f0aZQGQATbDCrgOLzRG2rEdZozTjvz3I/view" TargetMode="Externa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FdE8tiLvTNYfMiQfikdkjBEDDyx_bBpD/view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KHCmEjBnamXOBZb2JG7PoND13KgwJj0j/view" TargetMode="Externa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6Y9Xkg_8LXoJOA0ZHizr0KQPsQ4j2VB5/view" TargetMode="Externa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P-gk8C27QbpamxJ4ykXF24SNbIJqxxAM/view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yaiegSTyAIn0ctVsqzGu2-5Xq0C1dAxz/view" TargetMode="External"/><Relationship Id="rId5" Type="http://schemas.openxmlformats.org/officeDocument/2006/relationships/image" Target="../media/image16.jpg"/><Relationship Id="rId4" Type="http://schemas.openxmlformats.org/officeDocument/2006/relationships/hyperlink" Target="https://www.sofn.com/member_resources/lodge_leadership_resources/administrative_resources/important_deadline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iHXTCKd5JAC7koHOhCnn4KISszwdMUBd/view" TargetMode="Externa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CKjX1oUOoYah1irxNHAh-SiL8JXL0F8k/view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mFjVuqhedyb-0DkKwGlALT_-YzEtFBZk/view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SIoGnoZTzh4qEdLT1yvpErc4xAlKIszx/view" TargetMode="Externa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mMlsLVmUhuOwgrjMFKnnzTwa0Nv6oHnI/view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sofn.com/privacy_policy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2Ka1jLtBd4zJKw3IVh7U_6HOr7K2StPV/view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www.sofn.com/member_resources/lodge_leadership_resources/administrative_resources/social_media_policy_for_lodge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byrrCOtNezC43Ug8MZWYg5h_8lBXKYD0/view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www.sofn.com/wp-content/uploads/2018/11/New-Lodge-Checklist-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otze2ufXqSqiDT__3vW1v5yHywjBvcZC/view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v9Y-1IMAMHCihWxCUuuOtsTx6gb5Hr9c/view" TargetMode="Externa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XTL7L0OnNXkVLbOgWszYnRJ_Tu9DCkpF/view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youtu.be/P10ar1h4cLw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://drive.google.com/file/d/1i5u6yjNF5763IhV_KUkrr6gDQ7xBertt/view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mailto:fraternal@sofn.com" TargetMode="External"/><Relationship Id="rId4" Type="http://schemas.openxmlformats.org/officeDocument/2006/relationships/hyperlink" Target="http://www.sofn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xor3RNnhGTeKFEG9MIXPbVDtVpp9aQLq/view" TargetMode="External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v_sEIN0ajvFbgXeL2UPetjv6vLg6AShi/view" TargetMode="Externa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c-9qfByNIrd7dOvM6rKFE2VleGZh0LGD/view" TargetMode="Externa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T8k6URCTfjZlwkVuMFay1YdfknsmQ0ME/view" TargetMode="External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0eefu8wa8ic7TXlpksl6bpcJX_kDQ-fu/view" TargetMode="External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82b7KtdLcCeDpJzXYREm8K_yADdnSdyH/view" TargetMode="External"/><Relationship Id="rId5" Type="http://schemas.openxmlformats.org/officeDocument/2006/relationships/image" Target="../media/image25.jpg"/><Relationship Id="rId4" Type="http://schemas.openxmlformats.org/officeDocument/2006/relationships/hyperlink" Target="https://youtu.be/rrXWrQqBrF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wDSqAHjTMFW0gdr1kClIT2QVVCb10-st/view" TargetMode="External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x0qmbUljAAMNybC0VWHF29MfI-ENdhi_/view" TargetMode="External"/><Relationship Id="rId4" Type="http://schemas.openxmlformats.org/officeDocument/2006/relationships/image" Target="../media/image2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://drive.google.com/file/d/1ZqbwQ5NpsVlHVWAMUd7Eua79Bnif3MsH/view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hyperlink" Target="https://nam10.safelinks.protection.outlook.com/?url=https%3A%2F%2Fwww.irs.gov%2Fpub%2Firs-pdf%2Fp5248.pdf&amp;data=05%7C02%7C%7C1957fcf4017a45c66fdd08dc36dbbf36%7C8b6c3bd49ee2493cb760d2c85ef4f63f%7C0%7C1%7C638445564647307068%7CUnknown%7CTWFpbGZsb3d8eyJWIjoiMC4wLjAwMDAiLCJQIjoiV2luMzIiLCJBTiI6Ik1haWwiLCJXVCI6Mn0%3D%7C0%7C%7C%7C&amp;sdata=CmiU5Hbgl2jRJ11EmFUzzS%2Bm5%2BzhHKhdL5bdtW26%2Flc%3D&amp;reserved=0" TargetMode="External"/><Relationship Id="rId4" Type="http://schemas.openxmlformats.org/officeDocument/2006/relationships/hyperlink" Target="https://nam10.safelinks.protection.outlook.com/?url=http%3A%2F%2Flogin.gov%2F&amp;data=05%7C02%7C%7C1957fcf4017a45c66fdd08dc36dbbf36%7C8b6c3bd49ee2493cb760d2c85ef4f63f%7C0%7C1%7C638445564647293478%7CUnknown%7CTWFpbGZsb3d8eyJWIjoiMC4wLjAwMDAiLCJQIjoiV2luMzIiLCJBTiI6Ik1haWwiLCJXVCI6Mn0%3D%7C0%7C%7C%7C&amp;sdata=DQSIlRYMq2A2TEFk1P7rBHywilK%2Fr0r0bl9NOHPcvEE%3D&amp;reserved=0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912OpWzXPQ9YzC9YPl9yba7BaFo8m7qU/view" TargetMode="Externa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zc1IqDAGbXHHK5U8R-0XAJ0z3-zkmjRi/view" TargetMode="Externa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nM7HhNJcQj4CDYgVoWuYuL7JSSr-PPzh/view" TargetMode="External"/><Relationship Id="rId5" Type="http://schemas.openxmlformats.org/officeDocument/2006/relationships/hyperlink" Target="https://sofnlodge.logoshop.com/ProductResults/?ProdSetIds=117580" TargetMode="External"/><Relationship Id="rId4" Type="http://schemas.openxmlformats.org/officeDocument/2006/relationships/image" Target="../media/image2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3lsdrXqXyhPsn8aBtLaICXhlheoPCZpm/view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BqAG-A52txPIFP7J9qfrK6rfhh4LGfkr/view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eehPOKUnta7FdQBJlycGTbOi21HxhZBh/view" TargetMode="External"/><Relationship Id="rId5" Type="http://schemas.openxmlformats.org/officeDocument/2006/relationships/image" Target="../media/image30.jpg"/><Relationship Id="rId4" Type="http://schemas.openxmlformats.org/officeDocument/2006/relationships/hyperlink" Target="mailto:fraternal@sofn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PeF-EL6mkVyWuug4ilvJ18b8raDDyFs-/view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8RVU5UZdmHCQfDik0kSy8iGl6ZM_hzqo/view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V666QrHMSC_RybHcdZfMU9ezBlIRUy7x/view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Ag47XJAtRnr4fsg_URbnZc2dSF4zjaC2/view" TargetMode="Externa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WHnfy_TyzO7vsS96VPqocxdRTiBGOwxK/view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413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0" y="0"/>
            <a:ext cx="12344700" cy="728850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2267" y="23500"/>
            <a:ext cx="3453470" cy="16672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863000" y="1584200"/>
            <a:ext cx="11228400" cy="59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 for your interest in this training module. </a:t>
            </a: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AutoNum type="arabicPeriod"/>
            </a:pPr>
            <a:r>
              <a:rPr lang="en-US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Turn your speakers on (there is audio).</a:t>
            </a: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600" marR="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AutoNum type="arabicPeriod"/>
            </a:pPr>
            <a:r>
              <a:rPr lang="en-US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Click "Slideshow" in the upper right corner of your screen to start the slideshow.</a:t>
            </a: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600" marR="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AutoNum type="arabicPeriod"/>
            </a:pPr>
            <a:r>
              <a:rPr lang="en-US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Use the arrows on your keyboard to move from one slide to the next.</a:t>
            </a: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600" marR="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AutoNum type="arabicPeriod"/>
            </a:pPr>
            <a:r>
              <a:rPr lang="en-US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Enjoy!</a:t>
            </a: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These slides will work best when using Google Chrome or Microsoft Edge. </a:t>
            </a:r>
            <a:endParaRPr sz="1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1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9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2"/>
          <p:cNvSpPr txBox="1"/>
          <p:nvPr/>
        </p:nvSpPr>
        <p:spPr>
          <a:xfrm>
            <a:off x="457198" y="1828800"/>
            <a:ext cx="54267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Zones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of the eight districts is divided up into zones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Zones vary by number of lodges and geographic area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zone has a leader and is a great first resource for lodge leaders – get to know yours!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2357675"/>
            <a:ext cx="5365899" cy="314503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2" title="9. Zones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3352" y="5655111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457189" y="1828810"/>
            <a:ext cx="6706800" cy="48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Lodges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are nearly 300 lodges in Canada, Norway and the US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leadership requires a minimum of 4 individuals: President, Vice President, Secretary and Treasurer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 lodge officers are key to the success of a vibrant lodge and may include Membership or Financial Secretary, Social Director, Cultural Director, etc. (Certain roles may be shared)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Every lodge is unique so structures may vary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23" descr="A group of people holding a bann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4000" y="2748799"/>
            <a:ext cx="4608899" cy="300261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23" title="slide11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6389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4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457188" y="1828811"/>
            <a:ext cx="71481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 Lodge Details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 lodges operate under their unique by-laws and mission statement – but must adhere to the Sons of Norway Charter, By-laws, Policies and Procedures (CBPP) as well as any District by-laws to fit within the Sons of Norway structure.</a:t>
            </a:r>
            <a:endParaRPr sz="2100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Lodges are fiscally independent with reporting due to HQ.</a:t>
            </a:r>
            <a:endParaRPr sz="2100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Lodges each manage their own events calendar.</a:t>
            </a:r>
            <a:endParaRPr sz="2100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Lodges manage welcoming new members and recognizing member milestones and achievements.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Details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24"/>
          <p:cNvPicPr preferRelativeResize="0"/>
          <p:nvPr/>
        </p:nvPicPr>
        <p:blipFill rotWithShape="1">
          <a:blip r:embed="rId4">
            <a:alphaModFix/>
          </a:blip>
          <a:srcRect l="5012" t="3514" r="1999" b="3505"/>
          <a:stretch/>
        </p:blipFill>
        <p:spPr>
          <a:xfrm>
            <a:off x="8229600" y="18003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 title="11. Local Lodge Details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7688" y="1624740"/>
            <a:ext cx="319512" cy="319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5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 txBox="1"/>
          <p:nvPr/>
        </p:nvSpPr>
        <p:spPr>
          <a:xfrm>
            <a:off x="457200" y="1828800"/>
            <a:ext cx="7429500" cy="52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</a:t>
            </a: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ather in Community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 lodge meetings are an opportunity to make connections and build community to honor the Nordic culture and heritage.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Lodges must meet at least eight times annually. At least four times a year, a closed business meeting must be held.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meetings do not need to happen only at the lodge’s regular meeting location – go out and explore!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It’s important to follow the guiding principles of the lodge and operate as such.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5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Meetings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600" y="18003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5" title="12. Gather in Community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700" y="2050240"/>
            <a:ext cx="152400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6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456089" y="1824186"/>
            <a:ext cx="6279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</a:t>
            </a: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onduct a </a:t>
            </a: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eeting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president presides at all lodge meetings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Robert’s Rules of Orders shall be the recognized parliamentary authority at lodge meetin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Minutes should be kept of all business meetings and made available to members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meetings do not need to follow formal procedures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6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Meetings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599" y="1800299"/>
            <a:ext cx="3543300" cy="472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 title="13. How to Conduct a Meeting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8389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 txBox="1"/>
          <p:nvPr/>
        </p:nvSpPr>
        <p:spPr>
          <a:xfrm>
            <a:off x="457198" y="1600200"/>
            <a:ext cx="108618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Meeting Agenda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President calls meeting to order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Members stand as flags are presented and all </a:t>
            </a:r>
            <a:b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national anthems are sung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Officer reports and communications are read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Guests are welcomed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Honors and awards are presented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members are welcomed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Unfinished business is discussed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business is presented and discussed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Closing announcements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Meeting adjourned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Meetings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7"/>
          <p:cNvPicPr preferRelativeResize="0"/>
          <p:nvPr/>
        </p:nvPicPr>
        <p:blipFill rotWithShape="1">
          <a:blip r:embed="rId4">
            <a:alphaModFix/>
          </a:blip>
          <a:srcRect l="30241" t="931" r="27562"/>
          <a:stretch/>
        </p:blipFill>
        <p:spPr>
          <a:xfrm>
            <a:off x="8229600" y="1800300"/>
            <a:ext cx="3543299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7" title="14. Potential Meeting Agenda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400" y="6420000"/>
            <a:ext cx="285600" cy="2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8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457200" y="1600200"/>
            <a:ext cx="7968900" cy="51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Important Dates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75707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Link to website: Important Deadlines | Sons of Norway</a:t>
            </a:r>
            <a:endParaRPr sz="1800">
              <a:solidFill>
                <a:srgbClr val="75707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75707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January 15</a:t>
            </a:r>
            <a:endParaRPr sz="2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Scholarship applications to Foundation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February 15</a:t>
            </a:r>
            <a:endParaRPr sz="2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Domestic Scholarship applications to Foundation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March 15 </a:t>
            </a:r>
            <a:endParaRPr sz="2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D17 financial form from each lodge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Achievement &amp; Family Lodge of the Year surveys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AFA Reporting of Community and Fraternal Activities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D64 Lodge Property Officer updates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1590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28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28" descr="Red marker and calendar"/>
          <p:cNvPicPr preferRelativeResize="0"/>
          <p:nvPr/>
        </p:nvPicPr>
        <p:blipFill rotWithShape="1">
          <a:blip r:embed="rId5">
            <a:alphaModFix/>
          </a:blip>
          <a:srcRect l="40100" r="9899" b="209"/>
          <a:stretch/>
        </p:blipFill>
        <p:spPr>
          <a:xfrm>
            <a:off x="8229600" y="1810725"/>
            <a:ext cx="3543298" cy="471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8" title="15. Important Dates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624740"/>
            <a:ext cx="152400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9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 txBox="1"/>
          <p:nvPr/>
        </p:nvSpPr>
        <p:spPr>
          <a:xfrm>
            <a:off x="457200" y="1600200"/>
            <a:ext cx="6908100" cy="54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Important Dates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 15 </a:t>
            </a:r>
            <a:endParaRPr sz="2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D18 property association financial form (if a lodge has property)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IRS filing deadline for tax form 990. Lodge Treasurer needs to notify HQ when 990 is submitted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Fall</a:t>
            </a:r>
            <a:endParaRPr sz="2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Liability Insurance, covers all lodges but expense shared between lodges with more than 25 members. Invoice sent to Treasurer in the fall.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31 </a:t>
            </a:r>
            <a:endParaRPr sz="2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D63 Lodge Officer Updates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Applications for Foundation grants</a:t>
            </a:r>
            <a:endParaRPr sz="21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0" name="Google Shape;290;p29" descr="Red marker and calendar"/>
          <p:cNvPicPr preferRelativeResize="0"/>
          <p:nvPr/>
        </p:nvPicPr>
        <p:blipFill rotWithShape="1">
          <a:blip r:embed="rId4">
            <a:alphaModFix/>
          </a:blip>
          <a:srcRect l="40100" r="9899" b="209"/>
          <a:stretch/>
        </p:blipFill>
        <p:spPr>
          <a:xfrm>
            <a:off x="8229600" y="1810725"/>
            <a:ext cx="3543298" cy="471397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9" title="16. Important Dates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17700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0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0"/>
          <p:cNvSpPr txBox="1"/>
          <p:nvPr/>
        </p:nvSpPr>
        <p:spPr>
          <a:xfrm>
            <a:off x="457188" y="1828811"/>
            <a:ext cx="6834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Important to </a:t>
            </a: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</a:t>
            </a: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nderstand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Understand your role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Understand your rights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Understand your responsibilities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Duty of loyalty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Duty of obedience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Personal liability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i="0" u="none" strike="noStrike" cap="none">
              <a:solidFill>
                <a:srgbClr val="0085AD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Duties as a Leader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600" y="1800300"/>
            <a:ext cx="3543300" cy="472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 title="17. Important to Understand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4488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1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457188" y="1828811"/>
            <a:ext cx="6834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the Members and Others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nformation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Gifts to and from members and others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Avoi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 conflict of interest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Avoid even the appearance of impropriety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not offer legal or tax advice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1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 of Ethics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31"/>
          <p:cNvPicPr preferRelativeResize="0"/>
          <p:nvPr/>
        </p:nvPicPr>
        <p:blipFill rotWithShape="1">
          <a:blip r:embed="rId4">
            <a:alphaModFix/>
          </a:blip>
          <a:srcRect r="51533"/>
          <a:stretch/>
        </p:blipFill>
        <p:spPr>
          <a:xfrm>
            <a:off x="8229600" y="1800300"/>
            <a:ext cx="3543298" cy="472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 title="18. To the Members and Others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4488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0" y="0"/>
            <a:ext cx="6096000" cy="7288306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965" y="137299"/>
            <a:ext cx="4407463" cy="212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999" y="0"/>
            <a:ext cx="6268065" cy="7288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/>
        </p:nvSpPr>
        <p:spPr>
          <a:xfrm>
            <a:off x="651200" y="2743200"/>
            <a:ext cx="50760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 Lodge Training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2024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2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457188" y="1828811"/>
            <a:ext cx="6834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the Sons of Norway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espect Sons of Norway property and confidential information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Recording and reporting information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of Sons of Norway funds and assets for legitimate business purposes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Maintain complete and accurate accounting records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 of Ethics everyone signs annually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32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 of Ethics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32"/>
          <p:cNvPicPr preferRelativeResize="0"/>
          <p:nvPr/>
        </p:nvPicPr>
        <p:blipFill rotWithShape="1">
          <a:blip r:embed="rId4">
            <a:alphaModFix/>
          </a:blip>
          <a:srcRect r="51533"/>
          <a:stretch/>
        </p:blipFill>
        <p:spPr>
          <a:xfrm>
            <a:off x="8229600" y="1800300"/>
            <a:ext cx="3543298" cy="472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2" title="19. To the Sons of Norway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4488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3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3"/>
          <p:cNvSpPr txBox="1"/>
          <p:nvPr/>
        </p:nvSpPr>
        <p:spPr>
          <a:xfrm>
            <a:off x="457188" y="1828799"/>
            <a:ext cx="6834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Important Reminder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policy explains what information is collected, how it is used and how it is protected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Membership lists and reports are strictly confidential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Never share personal, medical or financial information for any purpose other than approved Sons of Norway business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great care to prevent unauthorized use of information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Privacy Policy | Sons of Norway</a:t>
            </a:r>
            <a:endParaRPr sz="2100" i="0" u="none" strike="noStrike" cap="non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33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Privacy Policy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33"/>
          <p:cNvPicPr preferRelativeResize="0"/>
          <p:nvPr/>
        </p:nvPicPr>
        <p:blipFill rotWithShape="1">
          <a:blip r:embed="rId5">
            <a:alphaModFix/>
          </a:blip>
          <a:srcRect r="51533"/>
          <a:stretch/>
        </p:blipFill>
        <p:spPr>
          <a:xfrm>
            <a:off x="8229600" y="1800300"/>
            <a:ext cx="3543298" cy="472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 title="20. Important Reminder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4488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4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4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4"/>
          <p:cNvSpPr txBox="1"/>
          <p:nvPr/>
        </p:nvSpPr>
        <p:spPr>
          <a:xfrm>
            <a:off x="457188" y="1828811"/>
            <a:ext cx="6834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Media Policy Highlights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Policy can be found on the website: </a:t>
            </a:r>
            <a:r>
              <a:rPr lang="en-US" sz="210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Link to the Social Media policy</a:t>
            </a:r>
            <a:endParaRPr sz="2100" i="0" u="none" strike="noStrike" cap="none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Follow Sons of Norway policies, be professional and honest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Neither members nor officers are authorized to speak on behalf of the organization, that is managed at Headquarters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Respect copyright laws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Remember, the internet does not forget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4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Media Policy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34"/>
          <p:cNvPicPr preferRelativeResize="0"/>
          <p:nvPr/>
        </p:nvPicPr>
        <p:blipFill rotWithShape="1">
          <a:blip r:embed="rId5">
            <a:alphaModFix/>
          </a:blip>
          <a:srcRect l="25832" r="29606"/>
          <a:stretch/>
        </p:blipFill>
        <p:spPr>
          <a:xfrm>
            <a:off x="8229600" y="1800350"/>
            <a:ext cx="3543301" cy="472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4" title="21. Social Media Policy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4488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5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5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5"/>
          <p:cNvSpPr txBox="1"/>
          <p:nvPr/>
        </p:nvSpPr>
        <p:spPr>
          <a:xfrm>
            <a:off x="457188" y="1828811"/>
            <a:ext cx="71481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Formation</a:t>
            </a:r>
            <a:endParaRPr sz="10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lodges require a minimum of 25 members to form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Lodge Organization Guides are available from Membership Services and include paperwork required to the District President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Organizational members host a series of informational meetings, culminating with the Institutional Meeting, a celebration of a new Sons of Norway lodge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charter remains open 60 or 90 days after the Institution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New-Lodge-Checklist-.pdf (sofn.com)</a:t>
            </a:r>
            <a:endParaRPr sz="210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2" name="Google Shape;362;p35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Lodge Formation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35"/>
          <p:cNvPicPr preferRelativeResize="0"/>
          <p:nvPr/>
        </p:nvPicPr>
        <p:blipFill rotWithShape="1">
          <a:blip r:embed="rId5">
            <a:alphaModFix/>
          </a:blip>
          <a:srcRect r="6164"/>
          <a:stretch/>
        </p:blipFill>
        <p:spPr>
          <a:xfrm>
            <a:off x="8229600" y="18003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5" title="22. Lodge Formation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7688" y="1624740"/>
            <a:ext cx="319512" cy="319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6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6"/>
          <p:cNvSpPr txBox="1"/>
          <p:nvPr/>
        </p:nvSpPr>
        <p:spPr>
          <a:xfrm>
            <a:off x="457188" y="1828811"/>
            <a:ext cx="71481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Types of Mergers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Formal mergers occur when the government of two lodges join together to create a completely new lodge. This lodge can retain the name of one lodge and member number of the other or a new lodge name can be created. 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Informal mergers occur when a lodge disbands, and all the members transfer together into another local lodge. The disbanding lodge’s name and number is then retired.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Fraternal can offer advice with this process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6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Mergers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36"/>
          <p:cNvPicPr preferRelativeResize="0"/>
          <p:nvPr/>
        </p:nvPicPr>
        <p:blipFill rotWithShape="1">
          <a:blip r:embed="rId4">
            <a:alphaModFix/>
          </a:blip>
          <a:srcRect l="5997" t="2498" r="46324" b="2145"/>
          <a:stretch/>
        </p:blipFill>
        <p:spPr>
          <a:xfrm>
            <a:off x="8229600" y="18003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6"/>
          <p:cNvPicPr preferRelativeResize="0"/>
          <p:nvPr/>
        </p:nvPicPr>
        <p:blipFill rotWithShape="1">
          <a:blip r:embed="rId5">
            <a:alphaModFix/>
          </a:blip>
          <a:srcRect l="38353" r="9838" b="8147"/>
          <a:stretch/>
        </p:blipFill>
        <p:spPr>
          <a:xfrm>
            <a:off x="8229600" y="1800300"/>
            <a:ext cx="3543299" cy="472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6" title="23. Two Types Mergers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7688" y="1624740"/>
            <a:ext cx="319512" cy="319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7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7"/>
          <p:cNvSpPr txBox="1"/>
          <p:nvPr/>
        </p:nvSpPr>
        <p:spPr>
          <a:xfrm>
            <a:off x="457188" y="1828811"/>
            <a:ext cx="71481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Dissolution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Lodges considering disbanding should contact Headquarters for procedures.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disband, a lodge must hold a series of two meetings, as they would for bylaws change.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a lodge votes to disband, the following items are to be returned to Fraternal: D17 Financial Statement up to the date of the vote, Official Notification of Lodge Disbandment, Disbursement of Funds and the original lodge charter (if available).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7" name="Google Shape;387;p37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Dissolution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37"/>
          <p:cNvPicPr preferRelativeResize="0"/>
          <p:nvPr/>
        </p:nvPicPr>
        <p:blipFill rotWithShape="1">
          <a:blip r:embed="rId4">
            <a:alphaModFix/>
          </a:blip>
          <a:srcRect r="51533"/>
          <a:stretch/>
        </p:blipFill>
        <p:spPr>
          <a:xfrm>
            <a:off x="8229600" y="1800300"/>
            <a:ext cx="3543298" cy="472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 title="24. Lodge Dissolution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7688" y="1624740"/>
            <a:ext cx="319512" cy="319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8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38"/>
          <p:cNvSpPr txBox="1"/>
          <p:nvPr/>
        </p:nvSpPr>
        <p:spPr>
          <a:xfrm>
            <a:off x="457201" y="1828800"/>
            <a:ext cx="71328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3600" b="1" i="0" u="none" strike="noStrike" cap="none">
                <a:solidFill>
                  <a:srgbClr val="0085AD"/>
                </a:solidFill>
                <a:latin typeface="Arial"/>
                <a:ea typeface="Arial"/>
                <a:cs typeface="Arial"/>
                <a:sym typeface="Arial"/>
              </a:rPr>
              <a:t>eep or Toss?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Record retention is important to lodge and membership business, so organize early and have a system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Store documents responsibly, especially if it has private information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Items to keep in perpetuity include: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charter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bylaws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or District building association’s records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Find the </a:t>
            </a:r>
            <a:r>
              <a:rPr lang="en-US" sz="2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Leadership Video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this topic on the website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38"/>
          <p:cNvPicPr preferRelativeResize="0"/>
          <p:nvPr/>
        </p:nvPicPr>
        <p:blipFill rotWithShape="1">
          <a:blip r:embed="rId5">
            <a:alphaModFix/>
          </a:blip>
          <a:srcRect l="16867" r="33140"/>
          <a:stretch/>
        </p:blipFill>
        <p:spPr>
          <a:xfrm>
            <a:off x="8229600" y="1800300"/>
            <a:ext cx="3543299" cy="472439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8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Record Retention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38" title="25. Keep or Toss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42401" y="1624740"/>
            <a:ext cx="334799" cy="33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9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9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9"/>
          <p:cNvSpPr txBox="1"/>
          <p:nvPr/>
        </p:nvSpPr>
        <p:spPr>
          <a:xfrm>
            <a:off x="457200" y="1828800"/>
            <a:ext cx="69837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 Available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Best resource:  </a:t>
            </a:r>
            <a:r>
              <a:rPr lang="en-US" sz="2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www.sofn.com</a:t>
            </a:r>
            <a:endParaRPr sz="21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Charter &amp; By-Laws/ Policies &amp; Procedures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Utilize your District website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District and Zone leaders are also a good resource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Fraternal at HQ can answer questions at </a:t>
            </a:r>
            <a:r>
              <a:rPr lang="en-US" sz="2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fraternal@sofn.com</a:t>
            </a:r>
            <a:r>
              <a:rPr lang="en-US" sz="210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 1-800-945-8851 and select #6 for Officer Support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1590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9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39"/>
          <p:cNvPicPr preferRelativeResize="0"/>
          <p:nvPr/>
        </p:nvPicPr>
        <p:blipFill rotWithShape="1">
          <a:blip r:embed="rId6">
            <a:alphaModFix/>
          </a:blip>
          <a:srcRect l="16867" r="33140"/>
          <a:stretch/>
        </p:blipFill>
        <p:spPr>
          <a:xfrm>
            <a:off x="8229600" y="1800300"/>
            <a:ext cx="3543299" cy="47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9" title="26. Resources Available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93300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0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0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0"/>
          <p:cNvSpPr txBox="1"/>
          <p:nvPr/>
        </p:nvSpPr>
        <p:spPr>
          <a:xfrm>
            <a:off x="457200" y="1600200"/>
            <a:ext cx="77622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Arial"/>
                <a:ea typeface="Arial"/>
                <a:cs typeface="Arial"/>
                <a:sym typeface="Arial"/>
              </a:rPr>
              <a:t>Lodge Achievement Form</a:t>
            </a: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Lodge Achievement Form highlights how a lodge is succeeding in the areas of: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Promotion and Recruitment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 Experience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Administration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Financial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awards a score (out of 100) that districts use to </a:t>
            </a:r>
            <a:b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determine Lodge of the Year awards during conventions.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Submitted through Survey Monkey on the website by the secretary usually.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0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40" descr="A group of women in traditional dress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l="4186" r="2997" b="1097"/>
          <a:stretch/>
        </p:blipFill>
        <p:spPr>
          <a:xfrm>
            <a:off x="8229600" y="1776525"/>
            <a:ext cx="3543299" cy="471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0" title="27. Lodge Acheivemen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6420000"/>
            <a:ext cx="285600" cy="2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1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1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1"/>
          <p:cNvSpPr txBox="1"/>
          <p:nvPr/>
        </p:nvSpPr>
        <p:spPr>
          <a:xfrm>
            <a:off x="457189" y="1828811"/>
            <a:ext cx="57162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Family Lodge of the Year 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Family Lodge of the Year program honors outstanding lodges that provide opportunities for family participation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Awards are determined by points tallied from online submission form, due by March 15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Typically submitted by lodge secretary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5AD"/>
                </a:solidFill>
                <a:latin typeface="Arial"/>
                <a:ea typeface="Arial"/>
                <a:cs typeface="Arial"/>
                <a:sym typeface="Arial"/>
              </a:rPr>
              <a:t>F </a:t>
            </a:r>
            <a:endParaRPr/>
          </a:p>
        </p:txBody>
      </p:sp>
      <p:pic>
        <p:nvPicPr>
          <p:cNvPr id="435" name="Google Shape;435;p41" descr="A group of women in traditional dress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l="4186" r="2997" b="1097"/>
          <a:stretch/>
        </p:blipFill>
        <p:spPr>
          <a:xfrm>
            <a:off x="8229600" y="1776525"/>
            <a:ext cx="3543299" cy="4719677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1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41" title="28. Family Lodge Yr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5789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2725764" y="188267"/>
            <a:ext cx="9309717" cy="109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Welcome!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457200" y="1828802"/>
            <a:ext cx="6888900" cy="3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endParaRPr sz="1800" b="1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training modules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Independent, online training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Aim to educate and inform you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lodge is unique (that’s what makes it special!)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85A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6" name="Google Shape;116;p15" descr="A group of people posing for a photo in front of a large statue"/>
          <p:cNvPicPr preferRelativeResize="0"/>
          <p:nvPr/>
        </p:nvPicPr>
        <p:blipFill rotWithShape="1">
          <a:blip r:embed="rId4">
            <a:alphaModFix/>
          </a:blip>
          <a:srcRect l="3143" t="-1644" r="1025" b="2585"/>
          <a:stretch/>
        </p:blipFill>
        <p:spPr>
          <a:xfrm>
            <a:off x="8229600" y="1720275"/>
            <a:ext cx="3543299" cy="480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 title="2. Introduction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6324600"/>
            <a:ext cx="381000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2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" name="Google Shape;44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2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2"/>
          <p:cNvSpPr txBox="1"/>
          <p:nvPr/>
        </p:nvSpPr>
        <p:spPr>
          <a:xfrm>
            <a:off x="457199" y="1600200"/>
            <a:ext cx="58386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AFA Year End Reporting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AFA stands for American Fraternal Alliance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required reporting helps us report community service and fraternal activities that advance the  mission of Sons of Norway 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Track community and fraternal events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Track the hours spent working on events and lodge activity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Completed with Survey Monkey through the website 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2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42"/>
          <p:cNvPicPr preferRelativeResize="0"/>
          <p:nvPr/>
        </p:nvPicPr>
        <p:blipFill rotWithShape="1">
          <a:blip r:embed="rId4">
            <a:alphaModFix/>
          </a:blip>
          <a:srcRect l="21972" t="1526" r="34748" b="1273"/>
          <a:stretch/>
        </p:blipFill>
        <p:spPr>
          <a:xfrm>
            <a:off x="8229600" y="1800300"/>
            <a:ext cx="3543299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2" title="29. AFA Yr End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8199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3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3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3"/>
          <p:cNvSpPr txBox="1"/>
          <p:nvPr/>
        </p:nvSpPr>
        <p:spPr>
          <a:xfrm>
            <a:off x="457200" y="1600200"/>
            <a:ext cx="5973300" cy="4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AFA Year End Reporting</a:t>
            </a:r>
            <a:r>
              <a:rPr lang="en-US" sz="1800" b="1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Tracking Volunteer Hours: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While the AFA only requires that we report the 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information for US lodges, we strongly encourage our Canadian and Norwegian lodges to track their hours and events.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WHY?</a:t>
            </a:r>
            <a:endParaRPr sz="2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Achievement Form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Marketing, Advertising, &amp; Recruitment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Donor Appeal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Grant Opportunities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43"/>
          <p:cNvPicPr preferRelativeResize="0"/>
          <p:nvPr/>
        </p:nvPicPr>
        <p:blipFill rotWithShape="1">
          <a:blip r:embed="rId4">
            <a:alphaModFix/>
          </a:blip>
          <a:srcRect l="21972" t="1526" r="34748" b="1273"/>
          <a:stretch/>
        </p:blipFill>
        <p:spPr>
          <a:xfrm>
            <a:off x="8229600" y="1800300"/>
            <a:ext cx="3543299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3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43" title="30. AFA Yr End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2900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4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4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4"/>
          <p:cNvSpPr txBox="1"/>
          <p:nvPr/>
        </p:nvSpPr>
        <p:spPr>
          <a:xfrm>
            <a:off x="457189" y="1828811"/>
            <a:ext cx="57414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D-17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annual requirement gives a picture of the financial position of each lodge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D-17 is a required report by March 15. Lodge Treasurers can file electronically from their profile page. Three signatures are required.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</a:t>
            </a:r>
            <a:r>
              <a:rPr lang="en-US" sz="210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Leadership Video </a:t>
            </a: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 be helpful, or your District Treasurer, or email fraternal@sofn.com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4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44" descr="A person writing on a piece of paper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11983" r="37475"/>
          <a:stretch/>
        </p:blipFill>
        <p:spPr>
          <a:xfrm>
            <a:off x="8229600" y="1800300"/>
            <a:ext cx="3581224" cy="47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4" title="31. D-17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0989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5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5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45"/>
          <p:cNvSpPr txBox="1"/>
          <p:nvPr/>
        </p:nvSpPr>
        <p:spPr>
          <a:xfrm>
            <a:off x="457189" y="1828811"/>
            <a:ext cx="57414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D-18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annual requirement is required to be submitted by all lodges that own property.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D-18 is a required report due by May 15. Lodge Property Treasurers can file electronically from their profile page. Three signatures are required.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is important to let your district and HQ know if you have sold property.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45" descr="A person writing on a piece of paper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11983" r="37475"/>
          <a:stretch/>
        </p:blipFill>
        <p:spPr>
          <a:xfrm>
            <a:off x="8229600" y="1800300"/>
            <a:ext cx="3581224" cy="4724398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5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45" title="32. D-18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0989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6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46"/>
          <p:cNvSpPr txBox="1"/>
          <p:nvPr/>
        </p:nvSpPr>
        <p:spPr>
          <a:xfrm>
            <a:off x="457188" y="1828811"/>
            <a:ext cx="6834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 990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is an IRS requirement for each lodge to file Form 990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Due date is May 15</a:t>
            </a:r>
            <a:endParaRPr sz="2100" i="0" u="none" strike="noStrike" cap="none" baseline="30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Failure to do so for three years will end the lodge’s tax-exempt status.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Extensions are an option with Form 8868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the IRS website at IRS.gov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6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46" descr="Calculator and notepad"/>
          <p:cNvPicPr preferRelativeResize="0"/>
          <p:nvPr/>
        </p:nvPicPr>
        <p:blipFill rotWithShape="1">
          <a:blip r:embed="rId4">
            <a:alphaModFix/>
          </a:blip>
          <a:srcRect l="39803" r="8356"/>
          <a:stretch/>
        </p:blipFill>
        <p:spPr>
          <a:xfrm>
            <a:off x="8229600" y="1800300"/>
            <a:ext cx="3543301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6" title="33. Form 990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4488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7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Google Shape;50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7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7"/>
          <p:cNvSpPr txBox="1"/>
          <p:nvPr/>
        </p:nvSpPr>
        <p:spPr>
          <a:xfrm>
            <a:off x="457188" y="1828811"/>
            <a:ext cx="6834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 990-N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organizations with annual gross receipts of $50,000 or less, use the Form 990-N (the e-Postcard) by May 15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 resources: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○"/>
            </a:pPr>
            <a:r>
              <a:rPr lang="en-US" sz="210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login.gov</a:t>
            </a: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○"/>
            </a:pPr>
            <a:r>
              <a:rPr lang="en-US" sz="210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https://www.irs.gov/pub/irs-pdf/p5248.pdf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877-829-5500 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47" descr="Calculator and notepad"/>
          <p:cNvPicPr preferRelativeResize="0"/>
          <p:nvPr/>
        </p:nvPicPr>
        <p:blipFill rotWithShape="1">
          <a:blip r:embed="rId6">
            <a:alphaModFix/>
          </a:blip>
          <a:srcRect l="39803" r="8356"/>
          <a:stretch/>
        </p:blipFill>
        <p:spPr>
          <a:xfrm>
            <a:off x="8229600" y="1800300"/>
            <a:ext cx="3543301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7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47" title="34. Form 990N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4488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8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8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8"/>
          <p:cNvSpPr txBox="1"/>
          <p:nvPr/>
        </p:nvSpPr>
        <p:spPr>
          <a:xfrm>
            <a:off x="457200" y="1828800"/>
            <a:ext cx="72915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D-63 and D-64 Officer Updates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D-63 annual requirement is how lodges electronically report the new slate of lodge officers to HQ and is due by December 31.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D-64 is similar except it’s for lodges that own property, like a lounge or camp, to update their officers to HQ. It is due March 15 and is also filed electronically.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These are important to keep accurate and updated so that the correct leaders are getting the information they need.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p48" descr="A picture containing text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600" y="2743200"/>
            <a:ext cx="35433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8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Requirement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48" title="35. D63 and D64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1100" y="52578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9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9"/>
          <p:cNvSpPr txBox="1"/>
          <p:nvPr/>
        </p:nvSpPr>
        <p:spPr>
          <a:xfrm>
            <a:off x="457200" y="1828800"/>
            <a:ext cx="77622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Popular Engagement Tool</a:t>
            </a:r>
            <a:endParaRPr sz="3600" b="1">
              <a:solidFill>
                <a:srgbClr val="0085A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85A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Lodge members enjoy the Sports Medal Program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different activities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○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Fitness, walking, swimming, biking, skiing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levels for each activity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virtual pilgrimage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21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-2730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49"/>
          <p:cNvPicPr preferRelativeResize="0"/>
          <p:nvPr/>
        </p:nvPicPr>
        <p:blipFill rotWithShape="1">
          <a:blip r:embed="rId4">
            <a:alphaModFix/>
          </a:blip>
          <a:srcRect l="22944" r="26915"/>
          <a:stretch/>
        </p:blipFill>
        <p:spPr>
          <a:xfrm>
            <a:off x="8219400" y="1800250"/>
            <a:ext cx="3553502" cy="4724626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9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Sports Medal Program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49" title="36. Popular Engagment Tool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0"/>
          <p:cNvSpPr/>
          <p:nvPr/>
        </p:nvSpPr>
        <p:spPr>
          <a:xfrm>
            <a:off x="0" y="0"/>
            <a:ext cx="12192000" cy="147240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0" descr="A group of women in traditional dress"/>
          <p:cNvPicPr preferRelativeResize="0"/>
          <p:nvPr/>
        </p:nvPicPr>
        <p:blipFill rotWithShape="1">
          <a:blip r:embed="rId4">
            <a:alphaModFix/>
          </a:blip>
          <a:srcRect l="8734" t="16093" r="7358"/>
          <a:stretch/>
        </p:blipFill>
        <p:spPr>
          <a:xfrm>
            <a:off x="8229600" y="1800300"/>
            <a:ext cx="35433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0"/>
          <p:cNvSpPr txBox="1"/>
          <p:nvPr/>
        </p:nvSpPr>
        <p:spPr>
          <a:xfrm>
            <a:off x="457188" y="1828811"/>
            <a:ext cx="6834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Also Popular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Cultural Skills program offers members a chance to connect with customs from Norway.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Topics include: wood carving, knitting, cooking, literature, stamps, rosemaling, genealogy, language, embroidery, figure carving, folk dancing, music, and chip carving.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Sons of Norway members love to earn pins!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Pins are ordered by lodge officers for skills and anniversaries by going to the </a:t>
            </a:r>
            <a:r>
              <a:rPr lang="en-US" sz="2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Lodge Store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21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50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Cultural Skills Program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50" title="37. Also Popular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4488" y="16248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1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1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51"/>
          <p:cNvSpPr txBox="1"/>
          <p:nvPr/>
        </p:nvSpPr>
        <p:spPr>
          <a:xfrm>
            <a:off x="457201" y="1828791"/>
            <a:ext cx="6888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Ways to Engage in Community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Creating Partnerships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Volunteering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Donations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Grants and Scholarships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1590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1590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51"/>
          <p:cNvPicPr preferRelativeResize="0"/>
          <p:nvPr/>
        </p:nvPicPr>
        <p:blipFill rotWithShape="1">
          <a:blip r:embed="rId4">
            <a:alphaModFix/>
          </a:blip>
          <a:srcRect l="31207" r="20326"/>
          <a:stretch/>
        </p:blipFill>
        <p:spPr>
          <a:xfrm>
            <a:off x="8229600" y="1800300"/>
            <a:ext cx="3543298" cy="472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1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Engagement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5" name="Google Shape;555;p51" title="38. Ways to Engage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501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2725764" y="188267"/>
            <a:ext cx="9309717" cy="109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457200" y="1828800"/>
            <a:ext cx="6009300" cy="3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Module Objectives</a:t>
            </a:r>
            <a:endParaRPr sz="3600" b="1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does the local lodge fit into the district? </a:t>
            </a:r>
            <a:endParaRPr sz="2100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does the district fit into Sons of Norway International? </a:t>
            </a:r>
            <a:endParaRPr sz="2100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Roles and responsibilities for leaders.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Module Objectives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4">
            <a:alphaModFix/>
          </a:blip>
          <a:srcRect l="31207" r="20326"/>
          <a:stretch/>
        </p:blipFill>
        <p:spPr>
          <a:xfrm>
            <a:off x="8229600" y="1800300"/>
            <a:ext cx="3543298" cy="472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 rotWithShape="1">
          <a:blip r:embed="rId5">
            <a:alphaModFix/>
          </a:blip>
          <a:srcRect l="7944" t="6516" b="24593"/>
          <a:stretch/>
        </p:blipFill>
        <p:spPr>
          <a:xfrm>
            <a:off x="8229600" y="18003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 title="3. Module Objectives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8900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2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2" name="Google Shape;56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2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52"/>
          <p:cNvSpPr txBox="1"/>
          <p:nvPr/>
        </p:nvSpPr>
        <p:spPr>
          <a:xfrm>
            <a:off x="457201" y="1828791"/>
            <a:ext cx="6888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Tusen takk!</a:t>
            </a:r>
            <a:endParaRPr sz="1800" b="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 resources at sofn.com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Email questions to</a:t>
            </a:r>
            <a:r>
              <a:rPr lang="en-US" sz="210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fraternal@sofn.com</a:t>
            </a:r>
            <a:endParaRPr sz="21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 for your time and attention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1590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1590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1590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52" descr="A group of people posing for a photo in the sno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9600" y="1800292"/>
            <a:ext cx="3543299" cy="4724408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2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Wrap-Up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p52" title="39. Tusen Takk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8501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2725764" y="188267"/>
            <a:ext cx="9309717" cy="109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457199" y="1828800"/>
            <a:ext cx="63345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</a:t>
            </a: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 </a:t>
            </a: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ore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Sons of Norway Mission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r>
              <a:rPr lang="en-US" sz="210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mission of Sons of Norway is to promote and to preserve the heritage &amp; culture of Norway, to celebrate our relationship with other Nordic Countries, and to provide quality insurance and financial products to its members. 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4">
            <a:alphaModFix/>
          </a:blip>
          <a:srcRect l="31207" r="20326"/>
          <a:stretch/>
        </p:blipFill>
        <p:spPr>
          <a:xfrm>
            <a:off x="8229600" y="1800300"/>
            <a:ext cx="3543298" cy="472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 title="4. At Our Core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4099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 txBox="1"/>
          <p:nvPr/>
        </p:nvSpPr>
        <p:spPr>
          <a:xfrm>
            <a:off x="2725764" y="188267"/>
            <a:ext cx="9309717" cy="109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3" name="Google Shape;153;p18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457200" y="1600200"/>
            <a:ext cx="7615800" cy="55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</a:t>
            </a: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 </a:t>
            </a:r>
            <a:r>
              <a:rPr lang="en-US" sz="3600" b="1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ore</a:t>
            </a:r>
            <a:endParaRPr sz="1800" b="1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Founded in 1895 by 18 Norwegian immigrants who wanted to protect one another in a new world.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pooled their resources to help guard against the hardships that come with starting a new life. 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Through banding together and sharing resources, they founded the basis for our fraternal and insurance organization that still exists and protects families of all backgrounds 125 years later.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Aim to promote and preserve the heritage and culture of Norway and provide insurance and financial products to our members.</a:t>
            </a:r>
            <a:endParaRPr sz="21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5" name="Google Shape;15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600" y="2965300"/>
            <a:ext cx="3602224" cy="190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8" title="5. At Our core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5000" y="50268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457197" y="1843325"/>
            <a:ext cx="51732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Today….</a:t>
            </a:r>
            <a:endParaRPr sz="1800" b="1" i="0" u="none" strike="noStrike" cap="none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Staying true to the mission, Sons of Norway focuses on three core business areas: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Financial products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Foundation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Fraternal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9"/>
          <p:cNvPicPr preferRelativeResize="0"/>
          <p:nvPr/>
        </p:nvPicPr>
        <p:blipFill rotWithShape="1">
          <a:blip r:embed="rId4">
            <a:alphaModFix/>
          </a:blip>
          <a:srcRect l="5193" t="3595" r="12366"/>
          <a:stretch/>
        </p:blipFill>
        <p:spPr>
          <a:xfrm>
            <a:off x="6400800" y="1800300"/>
            <a:ext cx="5372100" cy="471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 title="6. Today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624740"/>
            <a:ext cx="152400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457200" y="1703350"/>
            <a:ext cx="55239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457189" y="1848849"/>
            <a:ext cx="4872900" cy="4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Board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International Board (IBOD) consists of:</a:t>
            </a:r>
            <a:endParaRPr sz="2100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Four executive members</a:t>
            </a:r>
            <a:endParaRPr sz="2100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Eight representatives </a:t>
            </a:r>
            <a:endParaRPr sz="2100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legal advisor</a:t>
            </a:r>
            <a:endParaRPr sz="2100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insurance advisor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0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0"/>
          <p:cNvSpPr/>
          <p:nvPr/>
        </p:nvSpPr>
        <p:spPr>
          <a:xfrm>
            <a:off x="6095999" y="3428999"/>
            <a:ext cx="2167467" cy="216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0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0112" y="2768613"/>
            <a:ext cx="6443237" cy="282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0" title="7. International Board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3500" y="16247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/>
          <p:nvPr/>
        </p:nvSpPr>
        <p:spPr>
          <a:xfrm>
            <a:off x="0" y="0"/>
            <a:ext cx="12192000" cy="1472340"/>
          </a:xfrm>
          <a:prstGeom prst="rect">
            <a:avLst/>
          </a:prstGeom>
          <a:solidFill>
            <a:srgbClr val="4B4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85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217"/>
            <a:ext cx="2375717" cy="114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/>
          <p:nvPr/>
        </p:nvSpPr>
        <p:spPr>
          <a:xfrm>
            <a:off x="2725764" y="188267"/>
            <a:ext cx="9309717" cy="109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457200" y="1676400"/>
            <a:ext cx="5523752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457200" y="1828800"/>
            <a:ext cx="6280500" cy="49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85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Districts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2267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are 8 regional districts covering Canada, Norway and the US.</a:t>
            </a:r>
            <a:endParaRPr sz="19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district has a set of district officers including but not limited to: President, Vice President, Secretary, Treasurer. Each district is also represented by an International Director on the International Board. These important roles help guide the success of the organization at each level.</a:t>
            </a:r>
            <a:endParaRPr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District Conventions happen every two years. Business is conducted there to set priorities for the district.</a:t>
            </a:r>
            <a:endParaRPr sz="19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85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2451917" y="442697"/>
            <a:ext cx="94353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</a:t>
            </a:r>
            <a:endParaRPr sz="36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2357675"/>
            <a:ext cx="5365899" cy="314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 title="8. Districts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0100" y="5655111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2232</Words>
  <Application>Microsoft Office PowerPoint</Application>
  <PresentationFormat>Widescreen</PresentationFormat>
  <Paragraphs>371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Noto Sans Symbols</vt:lpstr>
      <vt:lpstr>Montserrat</vt:lpstr>
      <vt:lpstr>Helvetica Neue</vt:lpstr>
      <vt:lpstr>Calibri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Darlene</dc:creator>
  <cp:lastModifiedBy>Christina Fairchild</cp:lastModifiedBy>
  <cp:revision>1</cp:revision>
  <dcterms:modified xsi:type="dcterms:W3CDTF">2025-11-06T14:06:37Z</dcterms:modified>
</cp:coreProperties>
</file>