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86" r:id="rId6"/>
    <p:sldId id="258" r:id="rId7"/>
    <p:sldId id="269" r:id="rId8"/>
    <p:sldId id="265" r:id="rId9"/>
    <p:sldId id="268" r:id="rId10"/>
    <p:sldId id="271" r:id="rId11"/>
    <p:sldId id="272" r:id="rId12"/>
    <p:sldId id="279" r:id="rId13"/>
    <p:sldId id="260" r:id="rId14"/>
    <p:sldId id="273" r:id="rId15"/>
    <p:sldId id="280" r:id="rId16"/>
    <p:sldId id="274" r:id="rId17"/>
    <p:sldId id="275" r:id="rId18"/>
    <p:sldId id="276" r:id="rId19"/>
    <p:sldId id="281" r:id="rId20"/>
    <p:sldId id="282" r:id="rId21"/>
    <p:sldId id="278" r:id="rId22"/>
    <p:sldId id="277" r:id="rId23"/>
    <p:sldId id="283" r:id="rId24"/>
    <p:sldId id="284" r:id="rId25"/>
    <p:sldId id="264" r:id="rId26"/>
    <p:sldId id="285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500" userDrawn="1">
          <p15:clr>
            <a:srgbClr val="A4A3A4"/>
          </p15:clr>
        </p15:guide>
        <p15:guide id="8" pos="49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RYL WILLE-SCHLESSER" initials="CW" lastIdx="1" clrIdx="0">
    <p:extLst>
      <p:ext uri="{19B8F6BF-5375-455C-9EA6-DF929625EA0E}">
        <p15:presenceInfo xmlns:p15="http://schemas.microsoft.com/office/powerpoint/2012/main" userId="66f7e94b6a95e0c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1E4"/>
    <a:srgbClr val="CC00FF"/>
    <a:srgbClr val="7FC6ED"/>
    <a:srgbClr val="BC7FBB"/>
    <a:srgbClr val="FF3300"/>
    <a:srgbClr val="6600CC"/>
    <a:srgbClr val="660066"/>
    <a:srgbClr val="B8D3E8"/>
    <a:srgbClr val="197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1C5315-08AE-4910-AA17-9B2DB7C1EB7E}" v="3" dt="2021-01-30T03:49:19.474"/>
  </p1510:revLst>
</p1510:revInfo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291" autoAdjust="0"/>
  </p:normalViewPr>
  <p:slideViewPr>
    <p:cSldViewPr snapToGrid="0" showGuides="1">
      <p:cViewPr varScale="1">
        <p:scale>
          <a:sx n="114" d="100"/>
          <a:sy n="114" d="100"/>
        </p:scale>
        <p:origin x="414" y="102"/>
      </p:cViewPr>
      <p:guideLst>
        <p:guide pos="3840"/>
        <p:guide orient="horz" pos="250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" userId="e4e440f3bc6052cc" providerId="LiveId" clId="{CC1C5315-08AE-4910-AA17-9B2DB7C1EB7E}"/>
    <pc:docChg chg="modSld">
      <pc:chgData name="Christina" userId="e4e440f3bc6052cc" providerId="LiveId" clId="{CC1C5315-08AE-4910-AA17-9B2DB7C1EB7E}" dt="2021-01-30T03:55:14.303" v="162" actId="20577"/>
      <pc:docMkLst>
        <pc:docMk/>
      </pc:docMkLst>
      <pc:sldChg chg="addSp delSp modSp mod">
        <pc:chgData name="Christina" userId="e4e440f3bc6052cc" providerId="LiveId" clId="{CC1C5315-08AE-4910-AA17-9B2DB7C1EB7E}" dt="2021-01-30T03:55:14.303" v="162" actId="20577"/>
        <pc:sldMkLst>
          <pc:docMk/>
          <pc:sldMk cId="961751882" sldId="284"/>
        </pc:sldMkLst>
        <pc:spChg chg="add del mod">
          <ac:chgData name="Christina" userId="e4e440f3bc6052cc" providerId="LiveId" clId="{CC1C5315-08AE-4910-AA17-9B2DB7C1EB7E}" dt="2021-01-30T03:52:08.115" v="140"/>
          <ac:spMkLst>
            <pc:docMk/>
            <pc:sldMk cId="961751882" sldId="284"/>
            <ac:spMk id="3" creationId="{D38AAF72-720F-4BA6-AED1-61F82BAC9FA4}"/>
          </ac:spMkLst>
        </pc:spChg>
        <pc:spChg chg="mod">
          <ac:chgData name="Christina" userId="e4e440f3bc6052cc" providerId="LiveId" clId="{CC1C5315-08AE-4910-AA17-9B2DB7C1EB7E}" dt="2021-01-30T03:48:33.681" v="4" actId="6549"/>
          <ac:spMkLst>
            <pc:docMk/>
            <pc:sldMk cId="961751882" sldId="284"/>
            <ac:spMk id="5" creationId="{E9FD5C5D-B876-49FA-B003-DACFDD55ABCD}"/>
          </ac:spMkLst>
        </pc:spChg>
        <pc:spChg chg="add mod">
          <ac:chgData name="Christina" userId="e4e440f3bc6052cc" providerId="LiveId" clId="{CC1C5315-08AE-4910-AA17-9B2DB7C1EB7E}" dt="2021-01-30T03:54:00.803" v="161" actId="14100"/>
          <ac:spMkLst>
            <pc:docMk/>
            <pc:sldMk cId="961751882" sldId="284"/>
            <ac:spMk id="6" creationId="{D43FD25C-2EA1-465C-95A4-5D9065909A17}"/>
          </ac:spMkLst>
        </pc:spChg>
        <pc:spChg chg="mod">
          <ac:chgData name="Christina" userId="e4e440f3bc6052cc" providerId="LiveId" clId="{CC1C5315-08AE-4910-AA17-9B2DB7C1EB7E}" dt="2021-01-30T03:55:14.303" v="162" actId="20577"/>
          <ac:spMkLst>
            <pc:docMk/>
            <pc:sldMk cId="961751882" sldId="284"/>
            <ac:spMk id="10" creationId="{7405455B-73FF-424F-AAAF-A60E0F1707D7}"/>
          </ac:spMkLst>
        </pc:spChg>
        <pc:picChg chg="mod">
          <ac:chgData name="Christina" userId="e4e440f3bc6052cc" providerId="LiveId" clId="{CC1C5315-08AE-4910-AA17-9B2DB7C1EB7E}" dt="2021-01-30T03:52:53.428" v="154" actId="1035"/>
          <ac:picMkLst>
            <pc:docMk/>
            <pc:sldMk cId="961751882" sldId="284"/>
            <ac:picMk id="8" creationId="{CE4F8760-3FC0-40D4-ACF5-8FCA86393DD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8B8B31-1CFE-4A78-A796-40061C1B29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5D168-A009-4B34-B08F-277E0D6ABD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47A4C-1800-412B-9042-C93F1924AECC}" type="datetimeFigureOut">
              <a:rPr lang="en-US" smtClean="0"/>
              <a:t>1/29/2021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C826E-30C5-4DD2-97CD-F700F8EBBF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BE32A-EDDE-428D-8FA7-84F681D978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1FD62-43B6-432F-96E1-BCDE3916E1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83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en-US" noProof="0" smtClean="0"/>
              <a:t>1/29/2021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1680191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1333943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4720037"/>
            <a:ext cx="10090287" cy="1101897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Tagline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lake and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222968"/>
            <a:ext cx="4367531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+7 678-555-0128</a:t>
            </a:r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3927698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0857" y="2655074"/>
            <a:ext cx="10090287" cy="60665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Alexander Martensson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230723"/>
            <a:ext cx="5920556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martensson@example.com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4929014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993494"/>
            <a:ext cx="10104124" cy="1517356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0A1271-E1E7-40AB-9552-9B4249544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56204" y="2421953"/>
            <a:ext cx="5879592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117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021" y="4720036"/>
            <a:ext cx="1011795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55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11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503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40863"/>
            <a:ext cx="5157787" cy="66421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40863"/>
            <a:ext cx="5183188" cy="6642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99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457200"/>
            <a:ext cx="6172200" cy="54086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94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83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2920" y="1667974"/>
            <a:ext cx="356616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630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17776" y="1667974"/>
            <a:ext cx="8156448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2535" y="1984171"/>
            <a:ext cx="3103110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7939" y="1984171"/>
            <a:ext cx="2243918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77950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4052" y="2001950"/>
            <a:ext cx="2959116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0059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8684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3" y="3103993"/>
            <a:ext cx="2599197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6955" y="3102450"/>
            <a:ext cx="3726423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57040" y="5751926"/>
            <a:ext cx="8877920" cy="470478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791" y="5070254"/>
            <a:ext cx="259919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90713" y="5070254"/>
            <a:ext cx="371266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20058" y="3976866"/>
            <a:ext cx="327355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4041034"/>
            <a:ext cx="259919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4041034"/>
            <a:ext cx="2599200" cy="896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88C711-3D16-496B-BF96-001A0C0A3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82374" y="6430061"/>
            <a:ext cx="241402" cy="19751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3410712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81036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0604" y="4804366"/>
            <a:ext cx="4050792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942478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with pine trees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68580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169256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136036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992586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00269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Close up view of lake edge with mountain range background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093460"/>
            <a:ext cx="5320386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060240"/>
            <a:ext cx="5320386" cy="882524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693" y="1916790"/>
            <a:ext cx="4500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897" y="1125545"/>
            <a:ext cx="4707842" cy="1849304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649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1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9649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121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1752" y="1667974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248" y="3359239"/>
            <a:ext cx="4357688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081624"/>
            <a:ext cx="4357688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Chart Placeholder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981371" y="1246188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2534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3563" y="3359239"/>
            <a:ext cx="2596896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62" y="1757774"/>
            <a:ext cx="2669859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83563" y="3191969"/>
            <a:ext cx="154533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Table Placeholder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11225" y="1505433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01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3C23D1-BE9A-4E52-9BEF-D55C4CB7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45798" y="6386170"/>
            <a:ext cx="307239" cy="343814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236829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IMAGE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68B9DC-C6AF-45D4-BBA3-A5EF781EA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59708" y="1667974"/>
            <a:ext cx="4672584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873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VIDEO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395984" y="1497770"/>
            <a:ext cx="9400032" cy="42153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87" r:id="rId17"/>
    <p:sldLayoutId id="2147483695" r:id="rId18"/>
    <p:sldLayoutId id="214748368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857963-8D3D-4F24-B535-54652EE0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022" y="2648420"/>
            <a:ext cx="10011280" cy="851125"/>
          </a:xfrm>
        </p:spPr>
        <p:txBody>
          <a:bodyPr/>
          <a:lstStyle/>
          <a:p>
            <a:r>
              <a:rPr lang="en-US" sz="3600" b="1" i="1" dirty="0"/>
              <a:t>125</a:t>
            </a:r>
            <a:r>
              <a:rPr lang="en-US" sz="3600" b="1" i="1" baseline="30000" dirty="0"/>
              <a:t>th</a:t>
            </a:r>
            <a:r>
              <a:rPr lang="en-US" sz="3600" b="1" i="1" dirty="0"/>
              <a:t> Anniversary of the Sons of Norway </a:t>
            </a:r>
            <a:endParaRPr lang="ru-RU" sz="3600" b="1" i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3514F-9C9F-4868-A7D9-66CAA07E6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7022" y="4241932"/>
            <a:ext cx="10443778" cy="1596160"/>
          </a:xfrm>
          <a:solidFill>
            <a:schemeClr val="tx1"/>
          </a:solidFill>
        </p:spPr>
        <p:txBody>
          <a:bodyPr/>
          <a:lstStyle/>
          <a:p>
            <a:r>
              <a:rPr lang="en-US" sz="2400" b="1" u="sng" dirty="0">
                <a:solidFill>
                  <a:schemeClr val="bg1"/>
                </a:solidFill>
              </a:rPr>
              <a:t>D5 Sports Challenge</a:t>
            </a:r>
            <a:r>
              <a:rPr lang="en-US" sz="2400" b="1" dirty="0">
                <a:solidFill>
                  <a:schemeClr val="bg1"/>
                </a:solidFill>
              </a:rPr>
              <a:t>: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Exercise your way to Ringsaker, Norway, the site of the 2020 International Sons of Norway Convention, by way of Minneapolis!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In the process, build your stamina and get healthier!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19330D7-7280-4363-861C-F97F1BF29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736" y="627591"/>
            <a:ext cx="2567578" cy="1273140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DB54D947-E6C6-4BD1-ABF4-34D5578A9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688" y="607712"/>
            <a:ext cx="2080469" cy="1298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37E0BF-5158-439D-A310-70A30C158C19}"/>
              </a:ext>
            </a:extLst>
          </p:cNvPr>
          <p:cNvSpPr txBox="1"/>
          <p:nvPr/>
        </p:nvSpPr>
        <p:spPr>
          <a:xfrm>
            <a:off x="4437776" y="2063645"/>
            <a:ext cx="3674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In celebration of the</a:t>
            </a:r>
          </a:p>
        </p:txBody>
      </p:sp>
    </p:spTree>
    <p:extLst>
      <p:ext uri="{BB962C8B-B14F-4D97-AF65-F5344CB8AC3E}">
        <p14:creationId xmlns:p14="http://schemas.microsoft.com/office/powerpoint/2010/main" val="2142316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1BA9B4B-C586-4B6B-8142-E49AC2D3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Mandt Lodge 5-314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30E50A-AB9F-4122-B5E0-DE40C6E48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36964" y="1835245"/>
            <a:ext cx="3699022" cy="404306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Stoughton, WI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32B1B3-C6FB-4075-BF96-89BEEBC1E9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1F7204-672B-49BF-8275-050FB3F2C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130" y="425893"/>
            <a:ext cx="2547146" cy="382140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446C0B0-7340-4A51-BEF2-F14F79854C32}"/>
              </a:ext>
            </a:extLst>
          </p:cNvPr>
          <p:cNvSpPr txBox="1"/>
          <p:nvPr/>
        </p:nvSpPr>
        <p:spPr>
          <a:xfrm>
            <a:off x="9484039" y="4379031"/>
            <a:ext cx="1547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Vonnie</a:t>
            </a:r>
            <a:r>
              <a:rPr lang="en-US" sz="1200" b="1" dirty="0">
                <a:solidFill>
                  <a:schemeClr val="bg1"/>
                </a:solidFill>
              </a:rPr>
              <a:t> Meichtry, hiking in the Sonoran Desert.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156EFF-AE7E-4110-A846-330D03360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24" y="678725"/>
            <a:ext cx="2838828" cy="213236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1F7350-D6B0-4C5C-BD08-51120BBC5963}"/>
              </a:ext>
            </a:extLst>
          </p:cNvPr>
          <p:cNvSpPr txBox="1"/>
          <p:nvPr/>
        </p:nvSpPr>
        <p:spPr>
          <a:xfrm>
            <a:off x="559515" y="2861976"/>
            <a:ext cx="2838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Marilyn Maurer and her walking buddies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DEAF846-2964-4ABF-AAB3-A34FCDD67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892" y="2546656"/>
            <a:ext cx="2168558" cy="3252838"/>
          </a:xfrm>
          <a:prstGeom prst="rect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EAEBB6C-FBE5-4D0E-95C8-95E0084151A2}"/>
              </a:ext>
            </a:extLst>
          </p:cNvPr>
          <p:cNvSpPr txBox="1"/>
          <p:nvPr/>
        </p:nvSpPr>
        <p:spPr>
          <a:xfrm>
            <a:off x="6601456" y="5850202"/>
            <a:ext cx="1929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Jens Arneson out on a hike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8106B78-8B5B-41A2-BFFC-AF6302A7A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314" y="3189857"/>
            <a:ext cx="2256178" cy="2691581"/>
          </a:xfrm>
          <a:prstGeom prst="rect">
            <a:avLst/>
          </a:prstGeom>
          <a:ln w="57150">
            <a:solidFill>
              <a:schemeClr val="bg2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2A799E4-B749-4DA9-BC15-169298382C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743" y="2587406"/>
            <a:ext cx="2622520" cy="272689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C9A1EA1-FCA9-4F0D-89CF-DDC5EB8432CB}"/>
              </a:ext>
            </a:extLst>
          </p:cNvPr>
          <p:cNvSpPr txBox="1"/>
          <p:nvPr/>
        </p:nvSpPr>
        <p:spPr>
          <a:xfrm>
            <a:off x="3769724" y="5385161"/>
            <a:ext cx="2414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Alisha </a:t>
            </a:r>
            <a:r>
              <a:rPr lang="en-US" sz="1200" b="1" dirty="0" err="1">
                <a:solidFill>
                  <a:schemeClr val="bg1"/>
                </a:solidFill>
              </a:rPr>
              <a:t>Pleotis</a:t>
            </a:r>
            <a:r>
              <a:rPr lang="en-US" sz="1200" b="1" dirty="0">
                <a:solidFill>
                  <a:schemeClr val="bg1"/>
                </a:solidFill>
              </a:rPr>
              <a:t> and Sigrid Arneson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4E676D-8C73-4A2A-8257-4FBF7A215267}"/>
              </a:ext>
            </a:extLst>
          </p:cNvPr>
          <p:cNvSpPr txBox="1"/>
          <p:nvPr/>
        </p:nvSpPr>
        <p:spPr>
          <a:xfrm>
            <a:off x="1065471" y="5967638"/>
            <a:ext cx="1106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John Arneson</a:t>
            </a:r>
          </a:p>
        </p:txBody>
      </p:sp>
    </p:spTree>
    <p:extLst>
      <p:ext uri="{BB962C8B-B14F-4D97-AF65-F5344CB8AC3E}">
        <p14:creationId xmlns:p14="http://schemas.microsoft.com/office/powerpoint/2010/main" val="18768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DB3D2A-32E7-484F-BA04-F96EFD9684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9A4CA5-50B1-4B31-B071-0B7B631E2B9C}"/>
              </a:ext>
            </a:extLst>
          </p:cNvPr>
          <p:cNvSpPr txBox="1"/>
          <p:nvPr/>
        </p:nvSpPr>
        <p:spPr>
          <a:xfrm>
            <a:off x="748782" y="790075"/>
            <a:ext cx="2253375" cy="5232202"/>
          </a:xfrm>
          <a:prstGeom prst="rect">
            <a:avLst/>
          </a:prstGeom>
          <a:solidFill>
            <a:srgbClr val="002060"/>
          </a:solidFill>
          <a:ln w="571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chemeClr val="bg1"/>
                </a:solidFill>
              </a:rPr>
              <a:t>Mandt Lodge Participants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Alan </a:t>
            </a:r>
            <a:r>
              <a:rPr lang="en-US" sz="1600" b="1" dirty="0" err="1">
                <a:solidFill>
                  <a:schemeClr val="bg1"/>
                </a:solidFill>
              </a:rPr>
              <a:t>Ciha</a:t>
            </a:r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Christine  Mulligan-</a:t>
            </a:r>
            <a:r>
              <a:rPr lang="en-US" sz="1600" b="1" dirty="0" err="1">
                <a:solidFill>
                  <a:schemeClr val="bg1"/>
                </a:solidFill>
              </a:rPr>
              <a:t>Ciha</a:t>
            </a:r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Christy Tupper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Darlene Arneson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Diane Fossum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Diane Maurer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Greg Haugen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Jane Conner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John Arneson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Karen Haugen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Marilyn Mauer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Pat </a:t>
            </a:r>
            <a:r>
              <a:rPr lang="en-US" sz="1600" b="1" dirty="0" err="1">
                <a:solidFill>
                  <a:schemeClr val="bg1"/>
                </a:solidFill>
              </a:rPr>
              <a:t>Boelsing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Sigrid Arneson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Todd Fossum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Todd Tupper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Vicky Goplen</a:t>
            </a:r>
          </a:p>
          <a:p>
            <a:r>
              <a:rPr lang="en-US" sz="1600" b="1" dirty="0" err="1">
                <a:solidFill>
                  <a:schemeClr val="bg1"/>
                </a:solidFill>
              </a:rPr>
              <a:t>Vonnie</a:t>
            </a:r>
            <a:r>
              <a:rPr lang="en-US" sz="1600" b="1" dirty="0">
                <a:solidFill>
                  <a:schemeClr val="bg1"/>
                </a:solidFill>
              </a:rPr>
              <a:t> Meichtry</a:t>
            </a:r>
          </a:p>
          <a:p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FF3CEA-E228-41F8-AD6C-E899CF678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506012" y="623490"/>
            <a:ext cx="2492912" cy="2379764"/>
          </a:xfrm>
          <a:prstGeom prst="rect">
            <a:avLst/>
          </a:prstGeom>
          <a:ln w="57150">
            <a:solidFill>
              <a:srgbClr val="BC7FB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77CA9D-2940-40E4-946C-4192D2BF9F0F}"/>
              </a:ext>
            </a:extLst>
          </p:cNvPr>
          <p:cNvSpPr txBox="1"/>
          <p:nvPr/>
        </p:nvSpPr>
        <p:spPr>
          <a:xfrm>
            <a:off x="5557360" y="3038270"/>
            <a:ext cx="2451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President Darlene Arneson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With her fitness board and weights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12DEA2-34B0-4D2D-8590-738F7E683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863" y="555108"/>
            <a:ext cx="2642534" cy="251652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436D68-CB2E-4A18-AB20-1364AD20CBAB}"/>
              </a:ext>
            </a:extLst>
          </p:cNvPr>
          <p:cNvSpPr txBox="1"/>
          <p:nvPr/>
        </p:nvSpPr>
        <p:spPr>
          <a:xfrm>
            <a:off x="8543626" y="3071636"/>
            <a:ext cx="2580771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Greg and Karen Haugen, prior to lockdown, cruising  the Geiranger Ford.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0930D2-23C5-4E6B-972F-4A26452AF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100" y="3003254"/>
            <a:ext cx="1827970" cy="348035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DBC1B2-1251-4091-93EC-8937BFA68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3983816"/>
            <a:ext cx="3721100" cy="2317230"/>
          </a:xfrm>
          <a:prstGeom prst="rect">
            <a:avLst/>
          </a:prstGeom>
          <a:ln w="57150">
            <a:solidFill>
              <a:srgbClr val="BC7FBB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D9E97E-6D45-4575-84F3-5C7BDB9D6CBE}"/>
              </a:ext>
            </a:extLst>
          </p:cNvPr>
          <p:cNvSpPr txBox="1"/>
          <p:nvPr/>
        </p:nvSpPr>
        <p:spPr>
          <a:xfrm>
            <a:off x="5168069" y="4725586"/>
            <a:ext cx="22398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Christine Milligan- </a:t>
            </a:r>
            <a:r>
              <a:rPr lang="en-US" sz="1400" b="1" dirty="0" err="1">
                <a:solidFill>
                  <a:schemeClr val="bg1"/>
                </a:solidFill>
              </a:rPr>
              <a:t>Ciha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97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6FFF71-6E38-433C-A521-3E4C71DCF4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AC30F8-679B-4EC9-8A28-12A6394FAB3A}"/>
              </a:ext>
            </a:extLst>
          </p:cNvPr>
          <p:cNvSpPr txBox="1"/>
          <p:nvPr/>
        </p:nvSpPr>
        <p:spPr>
          <a:xfrm>
            <a:off x="838200" y="495300"/>
            <a:ext cx="4271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Mandt Sports Medal Winners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6A1FE9-91AB-4B84-BDE3-8743D5FABBB7}"/>
              </a:ext>
            </a:extLst>
          </p:cNvPr>
          <p:cNvSpPr txBox="1"/>
          <p:nvPr/>
        </p:nvSpPr>
        <p:spPr>
          <a:xfrm>
            <a:off x="623943" y="904697"/>
            <a:ext cx="108652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4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Congratulations to these members who will be receiving their medals from lodge sports directors Todd Fossum and Jens Arneson!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Gangmerke (walking) </a:t>
            </a:r>
          </a:p>
          <a:p>
            <a:pPr>
              <a:spcAft>
                <a:spcPts val="80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Allan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Ciha</a:t>
            </a: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Bronze, Silver ● Christine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Ciha</a:t>
            </a: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Bronze, Silver, Gold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Darlene Arneson- Bronze ● John Arneson- Bronze, Silver ● Jens Arneson- Bronze</a:t>
            </a:r>
          </a:p>
          <a:p>
            <a:pPr>
              <a:spcAft>
                <a:spcPts val="80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Pat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Boelsing</a:t>
            </a: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Bronze, Silver, Gold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b-NO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Diane Fossum- Bronze ● Todd Fossum- Bronze, Silver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Vicky Goplen- Bronze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Greg Haugen- Bronze, Silver ● Karen Haugen- Bronze, Silver 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Vonnie</a:t>
            </a: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Meichtry- Bronze, Silver 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Christy Tupper- Bronze, Silver 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Todd Tupper- Bronze, Silver, Gold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nb-NO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Sykkelmerke (biking</a:t>
            </a:r>
            <a:r>
              <a:rPr lang="nb-NO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nb-NO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</a:t>
            </a:r>
            <a:r>
              <a:rPr lang="nb-NO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Christine Ciha- Bronze, Silver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20FD9F-1154-41AC-8A6A-E06FA8DB7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969333"/>
            <a:ext cx="3200400" cy="3267075"/>
          </a:xfrm>
          <a:prstGeom prst="rect">
            <a:avLst/>
          </a:prstGeom>
          <a:ln w="57150">
            <a:solidFill>
              <a:srgbClr val="CC00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8361FF-B20D-45E5-8E84-D7B99CFB9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913" y="3602871"/>
            <a:ext cx="3611973" cy="229598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2069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CEF7E3-1820-42A5-82BA-449E672DB9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BEDC93-C8DD-49A1-B649-82D37661C52A}"/>
              </a:ext>
            </a:extLst>
          </p:cNvPr>
          <p:cNvSpPr txBox="1"/>
          <p:nvPr/>
        </p:nvSpPr>
        <p:spPr>
          <a:xfrm>
            <a:off x="1988191" y="562062"/>
            <a:ext cx="68202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</a:rPr>
              <a:t>Wergeland</a:t>
            </a:r>
            <a:r>
              <a:rPr lang="en-US" sz="4800" dirty="0">
                <a:solidFill>
                  <a:schemeClr val="bg1"/>
                </a:solidFill>
              </a:rPr>
              <a:t> Lodge 5-28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D59B6-A26C-4B6B-B91D-06A644E71D39}"/>
              </a:ext>
            </a:extLst>
          </p:cNvPr>
          <p:cNvSpPr txBox="1"/>
          <p:nvPr/>
        </p:nvSpPr>
        <p:spPr>
          <a:xfrm>
            <a:off x="4236963" y="1393059"/>
            <a:ext cx="2533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La Crosse, WI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D480DF-8652-4255-B136-259E8EC7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08" y="1393060"/>
            <a:ext cx="1970276" cy="3103440"/>
          </a:xfrm>
          <a:prstGeom prst="rect">
            <a:avLst/>
          </a:prstGeom>
          <a:ln w="38100">
            <a:solidFill>
              <a:srgbClr val="660066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C7ECE3-5A4E-49D9-A483-8DE3F71A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440" y="1551963"/>
            <a:ext cx="2125678" cy="2995805"/>
          </a:xfrm>
          <a:prstGeom prst="rect">
            <a:avLst/>
          </a:prstGeom>
          <a:ln w="38100">
            <a:solidFill>
              <a:srgbClr val="6600CC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A55F05-CA24-4CFC-BA2B-3864C643D144}"/>
              </a:ext>
            </a:extLst>
          </p:cNvPr>
          <p:cNvSpPr txBox="1"/>
          <p:nvPr/>
        </p:nvSpPr>
        <p:spPr>
          <a:xfrm>
            <a:off x="741998" y="4641156"/>
            <a:ext cx="2731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Susan </a:t>
            </a:r>
            <a:r>
              <a:rPr lang="en-US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Stekel-Rippley</a:t>
            </a:r>
            <a:r>
              <a:rPr lang="en-US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and her father Joe are crossing one of the bridges over Poplar Creek at </a:t>
            </a:r>
            <a:r>
              <a:rPr lang="en-US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Norskedalen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 Nature and Heritage Center near Coon Valley, WI.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F7C252-0911-401B-89D5-579F31C6063D}"/>
              </a:ext>
            </a:extLst>
          </p:cNvPr>
          <p:cNvSpPr txBox="1"/>
          <p:nvPr/>
        </p:nvSpPr>
        <p:spPr>
          <a:xfrm>
            <a:off x="8696615" y="4641155"/>
            <a:ext cx="2452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Susan </a:t>
            </a:r>
            <a:r>
              <a:rPr lang="en-US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Stekel-Rippley</a:t>
            </a:r>
            <a:r>
              <a:rPr lang="en-US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and her mother Carol pose by the waterfall created by the High Hopes Springs at </a:t>
            </a:r>
            <a:r>
              <a:rPr lang="en-US" sz="12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Norskedalen</a:t>
            </a:r>
            <a:r>
              <a:rPr lang="en-US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Nature and Heritage Center.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5EE310-FB6D-41E1-A897-F01B486C9AD2}"/>
              </a:ext>
            </a:extLst>
          </p:cNvPr>
          <p:cNvSpPr txBox="1"/>
          <p:nvPr/>
        </p:nvSpPr>
        <p:spPr>
          <a:xfrm>
            <a:off x="3842682" y="1976318"/>
            <a:ext cx="166101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chemeClr val="bg1"/>
                </a:solidFill>
              </a:rPr>
              <a:t>Lodge Participants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</a:t>
            </a: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Carla Burkhardt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Linda Sherwood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Claire Everson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Denise Everson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Kathi Beane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Gary </a:t>
            </a:r>
            <a:r>
              <a:rPr lang="en-US" sz="1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Knudtson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Bev Ranis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Florence </a:t>
            </a:r>
            <a:r>
              <a:rPr lang="en-US" sz="1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Overgard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Ilene </a:t>
            </a:r>
            <a:r>
              <a:rPr lang="en-US" sz="1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Pavelko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Karen Broadhead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Jerome Smith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Dave </a:t>
            </a:r>
            <a:r>
              <a:rPr lang="en-US" sz="1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Glomstad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 </a:t>
            </a: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 Forde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Julia Forde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Karan Mathison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DFAD3B-FBB1-4C3E-BF4A-6F2CF15DFF51}"/>
              </a:ext>
            </a:extLst>
          </p:cNvPr>
          <p:cNvSpPr txBox="1"/>
          <p:nvPr/>
        </p:nvSpPr>
        <p:spPr>
          <a:xfrm>
            <a:off x="5511042" y="2181472"/>
            <a:ext cx="15950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</a:t>
            </a: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Tryg</a:t>
            </a: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Mathison</a:t>
            </a: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Darlene Erickson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John Erickson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Carol </a:t>
            </a:r>
            <a:r>
              <a:rPr lang="en-US" sz="1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Stekel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Joe </a:t>
            </a:r>
            <a:r>
              <a:rPr lang="en-US" sz="1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Stekel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Glenn </a:t>
            </a:r>
            <a:r>
              <a:rPr lang="en-US" sz="1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Borreson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Mary </a:t>
            </a:r>
            <a:r>
              <a:rPr lang="en-US" sz="1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Borreson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Laura Ira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Lynn Curtis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Ann Sprain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Dennis Sprain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Adrian Johnson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Ramona Johnson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Carol Pestel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  Vivian </a:t>
            </a:r>
            <a:r>
              <a:rPr lang="en-US" sz="12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Sacia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3FA4BB-31EE-4DFD-A52D-4F634A45E59F}"/>
              </a:ext>
            </a:extLst>
          </p:cNvPr>
          <p:cNvSpPr txBox="1"/>
          <p:nvPr/>
        </p:nvSpPr>
        <p:spPr>
          <a:xfrm>
            <a:off x="4032793" y="5185876"/>
            <a:ext cx="2731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Total Mileage: 9,981 miles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95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399F3B-5964-49E4-A57B-F737BC881D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276A7A-381C-42BE-B500-12E624BF7F48}"/>
              </a:ext>
            </a:extLst>
          </p:cNvPr>
          <p:cNvSpPr txBox="1"/>
          <p:nvPr/>
        </p:nvSpPr>
        <p:spPr>
          <a:xfrm>
            <a:off x="3319244" y="654341"/>
            <a:ext cx="54053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</a:rPr>
              <a:t>Norse Valley 5-491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A37FD-6191-4AEE-8FC9-9BAFCBB17281}"/>
              </a:ext>
            </a:extLst>
          </p:cNvPr>
          <p:cNvSpPr txBox="1"/>
          <p:nvPr/>
        </p:nvSpPr>
        <p:spPr>
          <a:xfrm>
            <a:off x="4066805" y="1521402"/>
            <a:ext cx="20049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Appleton, WI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D8A7D5-5D75-48D9-AD87-77178FD82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088" y="1568364"/>
            <a:ext cx="1698766" cy="22817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CDC667-4F98-4AEF-A62E-A587BE357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565" y="2097666"/>
            <a:ext cx="2451148" cy="24241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2FB9C4-45AB-467E-AAE4-56653A451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31" y="1719727"/>
            <a:ext cx="3019736" cy="219843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C0CED73-EC62-4E28-9E7C-D844DD9FE64B}"/>
              </a:ext>
            </a:extLst>
          </p:cNvPr>
          <p:cNvSpPr txBox="1"/>
          <p:nvPr/>
        </p:nvSpPr>
        <p:spPr>
          <a:xfrm>
            <a:off x="687753" y="796397"/>
            <a:ext cx="2631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Leah and Roger Johnson are getting it done for the 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District!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F27059-746B-43A2-910F-51BCBEC51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5169" y="557556"/>
            <a:ext cx="2261283" cy="275216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8B2CFE-C2AA-48C9-A3D5-9C80538E941D}"/>
              </a:ext>
            </a:extLst>
          </p:cNvPr>
          <p:cNvSpPr txBox="1"/>
          <p:nvPr/>
        </p:nvSpPr>
        <p:spPr>
          <a:xfrm>
            <a:off x="8815754" y="3333386"/>
            <a:ext cx="2200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Lois Gruetzmacher on her mission!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1A33D-3D78-484B-ABE9-84B969CF5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7780" y="3941824"/>
            <a:ext cx="1612076" cy="23465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9DC77-5560-4062-B29B-503181C98B00}"/>
              </a:ext>
            </a:extLst>
          </p:cNvPr>
          <p:cNvSpPr txBox="1"/>
          <p:nvPr/>
        </p:nvSpPr>
        <p:spPr>
          <a:xfrm>
            <a:off x="6705600" y="5603631"/>
            <a:ext cx="2042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Cyclist Linda Hash</a:t>
            </a:r>
          </a:p>
        </p:txBody>
      </p:sp>
    </p:spTree>
    <p:extLst>
      <p:ext uri="{BB962C8B-B14F-4D97-AF65-F5344CB8AC3E}">
        <p14:creationId xmlns:p14="http://schemas.microsoft.com/office/powerpoint/2010/main" val="5600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26B767-A16E-4547-8531-948F333B24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C911FF-6CA5-4093-BDC2-D813028CA704}"/>
              </a:ext>
            </a:extLst>
          </p:cNvPr>
          <p:cNvSpPr txBox="1"/>
          <p:nvPr/>
        </p:nvSpPr>
        <p:spPr>
          <a:xfrm>
            <a:off x="3355596" y="780176"/>
            <a:ext cx="4479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Nordkap 5-378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25297F-92E2-4BD0-9DAD-E92305A12F01}"/>
              </a:ext>
            </a:extLst>
          </p:cNvPr>
          <p:cNvSpPr txBox="1"/>
          <p:nvPr/>
        </p:nvSpPr>
        <p:spPr>
          <a:xfrm>
            <a:off x="2130803" y="1611173"/>
            <a:ext cx="6199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“The Detroit Norwegians,” Farmington Hills, MI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E72024-31F3-43EB-B07E-138C348CDAF0}"/>
              </a:ext>
            </a:extLst>
          </p:cNvPr>
          <p:cNvSpPr txBox="1"/>
          <p:nvPr/>
        </p:nvSpPr>
        <p:spPr>
          <a:xfrm>
            <a:off x="838201" y="2072838"/>
            <a:ext cx="339876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Sports Challenge Participants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Carmen Collins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Bob Giles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Louise Giles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Karen </a:t>
            </a:r>
            <a:r>
              <a:rPr lang="en-US" sz="1400" b="1" dirty="0" err="1">
                <a:solidFill>
                  <a:schemeClr val="bg1"/>
                </a:solidFill>
              </a:rPr>
              <a:t>Herche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Lynn </a:t>
            </a:r>
            <a:r>
              <a:rPr lang="en-US" sz="1400" b="1" dirty="0" err="1">
                <a:solidFill>
                  <a:schemeClr val="bg1"/>
                </a:solidFill>
              </a:rPr>
              <a:t>Herche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Carol Jehle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Chet Jehle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Emma Jehle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Cathy Johnson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Greg Morehead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Mary Morehead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Magda </a:t>
            </a:r>
            <a:r>
              <a:rPr lang="en-US" sz="1400" b="1" dirty="0" err="1">
                <a:solidFill>
                  <a:schemeClr val="bg1"/>
                </a:solidFill>
              </a:rPr>
              <a:t>Pecsenye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Sue </a:t>
            </a:r>
            <a:r>
              <a:rPr lang="en-US" sz="1400" b="1" dirty="0" err="1">
                <a:solidFill>
                  <a:schemeClr val="bg1"/>
                </a:solidFill>
              </a:rPr>
              <a:t>Schotts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Merete </a:t>
            </a:r>
            <a:r>
              <a:rPr lang="en-US" sz="1400" b="1" dirty="0" err="1">
                <a:solidFill>
                  <a:schemeClr val="bg1"/>
                </a:solidFill>
              </a:rPr>
              <a:t>Stenerson-Eelnurme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David Thompson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BA28C2-7DA6-41B2-B885-0BAEF3665278}"/>
              </a:ext>
            </a:extLst>
          </p:cNvPr>
          <p:cNvSpPr txBox="1"/>
          <p:nvPr/>
        </p:nvSpPr>
        <p:spPr>
          <a:xfrm>
            <a:off x="4583151" y="2072838"/>
            <a:ext cx="60328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Sports Challenge 2020-Nordkap Lodge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Mileage to Norway: 4,673 miles</a:t>
            </a:r>
          </a:p>
          <a:p>
            <a:r>
              <a:rPr lang="en-US" b="1" dirty="0">
                <a:solidFill>
                  <a:schemeClr val="bg1"/>
                </a:solidFill>
              </a:rPr>
              <a:t>Roundtrip: 9,346 miles</a:t>
            </a:r>
          </a:p>
          <a:p>
            <a:r>
              <a:rPr lang="en-US" b="1" dirty="0">
                <a:solidFill>
                  <a:schemeClr val="bg1"/>
                </a:solidFill>
              </a:rPr>
              <a:t>Nordkap’s Total Mileage: 10,817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Merete’s Individual Mileage: 12, 439 </a:t>
            </a:r>
          </a:p>
          <a:p>
            <a:r>
              <a:rPr lang="en-US" b="1" dirty="0" err="1">
                <a:solidFill>
                  <a:schemeClr val="bg1"/>
                </a:solidFill>
              </a:rPr>
              <a:t>Nordkaps</a:t>
            </a:r>
            <a:r>
              <a:rPr lang="en-US" b="1" dirty="0">
                <a:solidFill>
                  <a:schemeClr val="bg1"/>
                </a:solidFill>
              </a:rPr>
              <a:t> Total Mileage + Merete’s Mileage: 23,256 miles</a:t>
            </a:r>
          </a:p>
        </p:txBody>
      </p:sp>
    </p:spTree>
    <p:extLst>
      <p:ext uri="{BB962C8B-B14F-4D97-AF65-F5344CB8AC3E}">
        <p14:creationId xmlns:p14="http://schemas.microsoft.com/office/powerpoint/2010/main" val="1079969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4ED547-CDFD-4A59-A2E2-468051B351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5AECD1-1C31-4E5F-BF0E-07FC38556BC0}"/>
              </a:ext>
            </a:extLst>
          </p:cNvPr>
          <p:cNvSpPr txBox="1"/>
          <p:nvPr/>
        </p:nvSpPr>
        <p:spPr>
          <a:xfrm>
            <a:off x="635621" y="535259"/>
            <a:ext cx="5324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Nordkap Lodge’s Photo Journal of their efforts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4297FD-D6DF-4E33-83BB-1A595CA03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911" y="1272683"/>
            <a:ext cx="2478641" cy="260439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6445E5-E0D0-4238-9F4B-3159EBE3A761}"/>
              </a:ext>
            </a:extLst>
          </p:cNvPr>
          <p:cNvSpPr txBox="1"/>
          <p:nvPr/>
        </p:nvSpPr>
        <p:spPr>
          <a:xfrm>
            <a:off x="635620" y="4015409"/>
            <a:ext cx="3871834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Merete </a:t>
            </a:r>
            <a:r>
              <a:rPr lang="en-US" sz="1400" b="1" dirty="0" err="1">
                <a:solidFill>
                  <a:schemeClr val="bg1"/>
                </a:solidFill>
              </a:rPr>
              <a:t>Stenerson-Eelnurmen</a:t>
            </a:r>
            <a:r>
              <a:rPr lang="en-US" sz="1400" b="1" dirty="0">
                <a:solidFill>
                  <a:schemeClr val="bg1"/>
                </a:solidFill>
              </a:rPr>
              <a:t> embraces the Norwegian ideal of Friluftsliv-”open air living.” </a:t>
            </a:r>
            <a:r>
              <a:rPr lang="en-US" sz="14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She completed the roundtrip distance to Norway independently. Merete was born and raised in Norway. 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195CCE-11B0-47C9-9AC5-B5F127EB5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859" y="1191081"/>
            <a:ext cx="1701569" cy="3064516"/>
          </a:xfrm>
          <a:prstGeom prst="rect">
            <a:avLst/>
          </a:prstGeom>
          <a:ln w="57150">
            <a:solidFill>
              <a:srgbClr val="7FC6ED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D9CD82-F1E1-416D-B1EA-28EFCFFCA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414" y="1027021"/>
            <a:ext cx="1155323" cy="3228576"/>
          </a:xfrm>
          <a:prstGeom prst="rect">
            <a:avLst/>
          </a:prstGeom>
          <a:ln w="57150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BA7F99-1B3C-4B31-87CC-E7D1777A0210}"/>
              </a:ext>
            </a:extLst>
          </p:cNvPr>
          <p:cNvSpPr txBox="1"/>
          <p:nvPr/>
        </p:nvSpPr>
        <p:spPr>
          <a:xfrm>
            <a:off x="4804414" y="4446296"/>
            <a:ext cx="355041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Louise and Bob Giles, making tracks to add to Nordkap’s total mileage.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D53CB9-DE98-48BB-8C06-9A23F3198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420923" y="1005165"/>
            <a:ext cx="1893345" cy="3250432"/>
          </a:xfrm>
          <a:prstGeom prst="rect">
            <a:avLst/>
          </a:prstGeom>
          <a:ln w="5715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DD23F7-4978-4EF2-9045-6E711B1E9039}"/>
              </a:ext>
            </a:extLst>
          </p:cNvPr>
          <p:cNvSpPr txBox="1"/>
          <p:nvPr/>
        </p:nvSpPr>
        <p:spPr>
          <a:xfrm>
            <a:off x="8469581" y="4446296"/>
            <a:ext cx="240812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The mystery walkers  from the Friendly Fifth Friday News are unveiled-Louise and Bob Giles!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418D07-8792-4B33-9020-17A6D6A4ADF4}"/>
              </a:ext>
            </a:extLst>
          </p:cNvPr>
          <p:cNvSpPr txBox="1"/>
          <p:nvPr/>
        </p:nvSpPr>
        <p:spPr>
          <a:xfrm>
            <a:off x="9900023" y="1118795"/>
            <a:ext cx="150951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62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79BD4C-9598-43CD-8AA1-F093F00D65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17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EEB54-56A3-49E3-91D4-7DE953F5A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286" y="606828"/>
            <a:ext cx="1700132" cy="3228576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5685C9-229E-4DA5-BDBD-35E042942369}"/>
              </a:ext>
            </a:extLst>
          </p:cNvPr>
          <p:cNvSpPr txBox="1"/>
          <p:nvPr/>
        </p:nvSpPr>
        <p:spPr>
          <a:xfrm>
            <a:off x="5771292" y="3932792"/>
            <a:ext cx="143011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Nice form, James </a:t>
            </a:r>
            <a:r>
              <a:rPr lang="en-US" sz="1400" b="1" dirty="0" err="1">
                <a:solidFill>
                  <a:schemeClr val="bg1"/>
                </a:solidFill>
              </a:rPr>
              <a:t>Zawicki</a:t>
            </a:r>
            <a:r>
              <a:rPr lang="en-US" sz="14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7AAAC4-B7F7-49DA-A275-E71A7DA81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653" y="551736"/>
            <a:ext cx="1509516" cy="270207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71C7DF-16D5-4167-891B-873F74EB96D4}"/>
              </a:ext>
            </a:extLst>
          </p:cNvPr>
          <p:cNvSpPr txBox="1"/>
          <p:nvPr/>
        </p:nvSpPr>
        <p:spPr>
          <a:xfrm>
            <a:off x="3665972" y="3286461"/>
            <a:ext cx="1797828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Eli Savage rolling his bowling ball… It’s never too young to begin a healthy lifestyle!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B6240E-9305-46B4-A21E-26B43C6D0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99" y="494852"/>
            <a:ext cx="2866637" cy="381248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FA3DFE-B197-4A52-A364-FBFAA5228003}"/>
              </a:ext>
            </a:extLst>
          </p:cNvPr>
          <p:cNvSpPr txBox="1"/>
          <p:nvPr/>
        </p:nvSpPr>
        <p:spPr>
          <a:xfrm>
            <a:off x="494852" y="4394187"/>
            <a:ext cx="2995684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Zach and Eli Savage ran  a 5K race to “Scare Away Hunger” at Rochester University,  Auburn Hills, MI (Eli ran ¼ of a mile) and his dad the full distance on Eli’s 4</a:t>
            </a:r>
            <a:r>
              <a:rPr lang="en-US" sz="1400" b="1" baseline="30000" dirty="0">
                <a:solidFill>
                  <a:schemeClr val="bg1"/>
                </a:solidFill>
              </a:rPr>
              <a:t>th</a:t>
            </a:r>
            <a:r>
              <a:rPr lang="en-US" sz="1400" b="1" dirty="0">
                <a:solidFill>
                  <a:schemeClr val="bg1"/>
                </a:solidFill>
              </a:rPr>
              <a:t> birthday. Well done!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080010-55E5-4E46-BEDC-C68D9B4FA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550" y="551736"/>
            <a:ext cx="1791106" cy="328034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E143B9-2C0A-4CB1-8129-55C672F5D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3788" y="548532"/>
            <a:ext cx="1828297" cy="328687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EF67C5-272B-4B6A-9157-D23065B23F52}"/>
              </a:ext>
            </a:extLst>
          </p:cNvPr>
          <p:cNvSpPr txBox="1"/>
          <p:nvPr/>
        </p:nvSpPr>
        <p:spPr>
          <a:xfrm>
            <a:off x="7609550" y="3984293"/>
            <a:ext cx="376199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Greg and Mary Morehead get in on the fun!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5FCEB2-0926-413D-9579-581CF0516142}"/>
              </a:ext>
            </a:extLst>
          </p:cNvPr>
          <p:cNvSpPr txBox="1"/>
          <p:nvPr/>
        </p:nvSpPr>
        <p:spPr>
          <a:xfrm>
            <a:off x="3665973" y="4730374"/>
            <a:ext cx="7565012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WHAT A BOWLER-Point your thumb up toward the ceiling and release the ball!</a:t>
            </a:r>
          </a:p>
        </p:txBody>
      </p:sp>
    </p:spTree>
    <p:extLst>
      <p:ext uri="{BB962C8B-B14F-4D97-AF65-F5344CB8AC3E}">
        <p14:creationId xmlns:p14="http://schemas.microsoft.com/office/powerpoint/2010/main" val="3646181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6E40-3D35-4061-95BF-A58E57A641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F3188B-1EA9-434D-A711-87E27BB61613}"/>
              </a:ext>
            </a:extLst>
          </p:cNvPr>
          <p:cNvSpPr txBox="1"/>
          <p:nvPr/>
        </p:nvSpPr>
        <p:spPr>
          <a:xfrm>
            <a:off x="3003259" y="662730"/>
            <a:ext cx="6191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Valkyrien Lodge 5-53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7C3CF6-4CAB-420E-B085-1DF2B396EB15}"/>
              </a:ext>
            </a:extLst>
          </p:cNvPr>
          <p:cNvSpPr txBox="1"/>
          <p:nvPr/>
        </p:nvSpPr>
        <p:spPr>
          <a:xfrm>
            <a:off x="4664279" y="1493727"/>
            <a:ext cx="1929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Woodville, WI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84D65F-6F9C-4D1B-80F8-D92E3043A7CB}"/>
              </a:ext>
            </a:extLst>
          </p:cNvPr>
          <p:cNvSpPr txBox="1"/>
          <p:nvPr/>
        </p:nvSpPr>
        <p:spPr>
          <a:xfrm>
            <a:off x="6652547" y="2093890"/>
            <a:ext cx="345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President Audrey Severson reports </a:t>
            </a: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6,526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miles were walked by her members during the Virtual Walk Challenge!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9A5D7-0D70-46C5-94FC-036C6332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099059" y="2013172"/>
            <a:ext cx="1271662" cy="18741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9CFF0E-1248-4DA3-AEA4-177961695F4B}"/>
              </a:ext>
            </a:extLst>
          </p:cNvPr>
          <p:cNvSpPr txBox="1"/>
          <p:nvPr/>
        </p:nvSpPr>
        <p:spPr>
          <a:xfrm>
            <a:off x="778922" y="1493727"/>
            <a:ext cx="369147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Total miles walked: 6,526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Distance </a:t>
            </a: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Norway 4,036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Participants  Walking Medals Earned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Paul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Vandersteen</a:t>
            </a: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    B-S-G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Bette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Vandersteen</a:t>
            </a: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  B-S-G-E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Randi Hoffman         B-S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Ron Thompson         B-S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Clair Severson	 B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Don Olson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Greg Warner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Sandra Olson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Audrey Severson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Carol Forsythe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Einar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Sandom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Mary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Lestrud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B-Bronze S-Silver G-Gold E-Enamel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83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475D86-B8BF-4101-84E9-2063F66190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F21E6-808D-446C-813E-79A785F6D314}"/>
              </a:ext>
            </a:extLst>
          </p:cNvPr>
          <p:cNvSpPr txBox="1"/>
          <p:nvPr/>
        </p:nvSpPr>
        <p:spPr>
          <a:xfrm>
            <a:off x="2197916" y="604007"/>
            <a:ext cx="6627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Grønnvik Lodge 5-632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F9C7D-FB9A-46D6-A4C0-7D296F309CD8}"/>
              </a:ext>
            </a:extLst>
          </p:cNvPr>
          <p:cNvSpPr txBox="1"/>
          <p:nvPr/>
        </p:nvSpPr>
        <p:spPr>
          <a:xfrm>
            <a:off x="3607266" y="1435004"/>
            <a:ext cx="2072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Green Bay, WI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4ED28C-3782-4104-A24E-88B44A9151AD}"/>
              </a:ext>
            </a:extLst>
          </p:cNvPr>
          <p:cNvSpPr txBox="1"/>
          <p:nvPr/>
        </p:nvSpPr>
        <p:spPr>
          <a:xfrm>
            <a:off x="7555769" y="1435004"/>
            <a:ext cx="3276600" cy="421653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u="sng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Grønnvik participants included:</a:t>
            </a:r>
            <a:endParaRPr lang="en-US" sz="1600" b="1" u="sng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Matthew Agen (B,S,G,E)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Nelson Agen (B,S,G,E,I)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Eileen Larson Below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Darlene Gast (B)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Alaina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Hepp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Erik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Hepp</a:t>
            </a:r>
            <a:r>
              <a:rPr lang="en-US" sz="14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  </a:t>
            </a:r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Karen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Hepp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Kathy 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Romsos</a:t>
            </a:r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(B,S,G,E)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David Running (B,S,G,E)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Rita Running (B,S,G)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Peggy Schroeder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Gangmerke medals include: Bronze (B), Silver (S), Gold (G), Enamel (E), and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en-US" sz="1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drettshelt</a:t>
            </a:r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(I).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012C3B-7A20-4D7E-A51A-83CFBC986415}"/>
              </a:ext>
            </a:extLst>
          </p:cNvPr>
          <p:cNvSpPr txBox="1"/>
          <p:nvPr/>
        </p:nvSpPr>
        <p:spPr>
          <a:xfrm>
            <a:off x="730929" y="2183802"/>
            <a:ext cx="6627302" cy="7386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Grønnvik Lodge traveled 4,776 miles and was able to reach Ringsaker, Norway (the goal was 4,262 miles). “It took us awhile, but we made it,” reports Sports and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ecreation 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</a:t>
            </a: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irector-Matthew Agen.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82A3EA-36D6-4BBB-A6C7-83C75132F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355" y="3111794"/>
            <a:ext cx="1550699" cy="280499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58AEDF-CCC9-4859-9CF5-AA4E3F30F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34" y="3124161"/>
            <a:ext cx="1700441" cy="279262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F42E9C-985D-4E61-B5D8-BF418A77963C}"/>
              </a:ext>
            </a:extLst>
          </p:cNvPr>
          <p:cNvSpPr txBox="1"/>
          <p:nvPr/>
        </p:nvSpPr>
        <p:spPr>
          <a:xfrm>
            <a:off x="2962031" y="3117977"/>
            <a:ext cx="21179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Lodge members Dave and Rita Running are making tracks through the snow during the 5</a:t>
            </a:r>
            <a:r>
              <a:rPr lang="en-US" sz="1400" b="1" baseline="30000" dirty="0">
                <a:solidFill>
                  <a:schemeClr val="bg1"/>
                </a:solidFill>
              </a:rPr>
              <a:t>th</a:t>
            </a:r>
            <a:r>
              <a:rPr lang="en-US" sz="1400" b="1" dirty="0">
                <a:solidFill>
                  <a:schemeClr val="bg1"/>
                </a:solidFill>
              </a:rPr>
              <a:t> District’s Virtual Walk to Norway  challenge.</a:t>
            </a:r>
          </a:p>
        </p:txBody>
      </p:sp>
    </p:spTree>
    <p:extLst>
      <p:ext uri="{BB962C8B-B14F-4D97-AF65-F5344CB8AC3E}">
        <p14:creationId xmlns:p14="http://schemas.microsoft.com/office/powerpoint/2010/main" val="1118605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F48BF8-13D3-42BD-9976-19A390D326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92AEFC-AB47-4BF5-8340-ED2B610EF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1446"/>
            <a:ext cx="8440614" cy="5509846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805766-7ED2-4B2B-BEAE-D77AA0DE0363}"/>
              </a:ext>
            </a:extLst>
          </p:cNvPr>
          <p:cNvSpPr txBox="1"/>
          <p:nvPr/>
        </p:nvSpPr>
        <p:spPr>
          <a:xfrm>
            <a:off x="9190893" y="437662"/>
            <a:ext cx="2461846" cy="59093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Scandic Hotel in Ringsaker, Norway had been chosen as the site for the 2020 International Sons of Norway Convention.</a:t>
            </a:r>
          </a:p>
          <a:p>
            <a:r>
              <a:rPr lang="en-US" dirty="0">
                <a:solidFill>
                  <a:schemeClr val="bg1"/>
                </a:solidFill>
              </a:rPr>
              <a:t>Close to Lillehammer, this area of Norway had many things to offer conventioneers.</a:t>
            </a:r>
          </a:p>
          <a:p>
            <a:r>
              <a:rPr lang="en-US" dirty="0">
                <a:solidFill>
                  <a:schemeClr val="bg1"/>
                </a:solidFill>
              </a:rPr>
              <a:t>Like many other things, in 2020, this event was canceled, and soon were all District 1-8 Conventions, as well.</a:t>
            </a:r>
          </a:p>
          <a:p>
            <a:r>
              <a:rPr lang="en-US" dirty="0">
                <a:solidFill>
                  <a:schemeClr val="bg1"/>
                </a:solidFill>
              </a:rPr>
              <a:t>Despite the cancellations, D5 members marched forward with the goal of exercising their way to Norway!</a:t>
            </a:r>
          </a:p>
        </p:txBody>
      </p:sp>
    </p:spTree>
    <p:extLst>
      <p:ext uri="{BB962C8B-B14F-4D97-AF65-F5344CB8AC3E}">
        <p14:creationId xmlns:p14="http://schemas.microsoft.com/office/powerpoint/2010/main" val="10454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9A827B-FC5D-4012-BC91-1FF145CA4A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B80D69-5591-4ADA-B92D-DBF94FE09CD0}"/>
              </a:ext>
            </a:extLst>
          </p:cNvPr>
          <p:cNvSpPr txBox="1"/>
          <p:nvPr/>
        </p:nvSpPr>
        <p:spPr>
          <a:xfrm>
            <a:off x="1822168" y="545306"/>
            <a:ext cx="909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Edvard Grieg Lodge 5-657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E0FDE-50FB-488E-83DA-32F59909FC5F}"/>
              </a:ext>
            </a:extLst>
          </p:cNvPr>
          <p:cNvSpPr txBox="1"/>
          <p:nvPr/>
        </p:nvSpPr>
        <p:spPr>
          <a:xfrm>
            <a:off x="3799845" y="1257633"/>
            <a:ext cx="2968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Cincinnati, OH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29A1D0-FF18-4287-B4B9-EEF2D71F370F}"/>
              </a:ext>
            </a:extLst>
          </p:cNvPr>
          <p:cNvSpPr txBox="1"/>
          <p:nvPr/>
        </p:nvSpPr>
        <p:spPr>
          <a:xfrm>
            <a:off x="617414" y="2586892"/>
            <a:ext cx="52038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Distance from Cincinnati to Minneapolis: 703 miles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Minneapolis to Ringsaker, Norway 3,984 miles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Mileage Needed: 4,687 miles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Total miles submitted: 5,268 miles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D60D89-00F4-4AD0-A366-DCA89D598F81}"/>
              </a:ext>
            </a:extLst>
          </p:cNvPr>
          <p:cNvSpPr txBox="1"/>
          <p:nvPr/>
        </p:nvSpPr>
        <p:spPr>
          <a:xfrm>
            <a:off x="8659904" y="4779822"/>
            <a:ext cx="2947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Jim Herman, Edvard Grieg Lodge’s President is prepared to hit the pavement wearing his Syttende Mai  ribbon.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9BB394-F7D1-4857-A44C-19FE82615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134" y="1877867"/>
            <a:ext cx="2418293" cy="2543526"/>
          </a:xfrm>
          <a:prstGeom prst="rect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8700B4-AD95-4073-9773-6697EDFA7319}"/>
              </a:ext>
            </a:extLst>
          </p:cNvPr>
          <p:cNvSpPr txBox="1"/>
          <p:nvPr/>
        </p:nvSpPr>
        <p:spPr>
          <a:xfrm>
            <a:off x="5925134" y="4518212"/>
            <a:ext cx="23582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Susan Herman meets some furry friends and takes a break from walking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727E9F-D8AD-46F6-B3DD-BDE53F222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497" y="668649"/>
            <a:ext cx="2524411" cy="3849563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C0C68D-DEF1-4767-B456-0D5561718E7F}"/>
              </a:ext>
            </a:extLst>
          </p:cNvPr>
          <p:cNvSpPr txBox="1"/>
          <p:nvPr/>
        </p:nvSpPr>
        <p:spPr>
          <a:xfrm>
            <a:off x="490716" y="5072209"/>
            <a:ext cx="4665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Raymond </a:t>
            </a:r>
            <a:r>
              <a:rPr lang="en-US" sz="1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Sonoff</a:t>
            </a:r>
            <a:r>
              <a:rPr lang="en-U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and Elisabeth Pettersen-</a:t>
            </a:r>
            <a:r>
              <a:rPr lang="en-US" sz="16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Sonoff</a:t>
            </a:r>
            <a:r>
              <a:rPr lang="en-U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also participated. Takk for hjelpen!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12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C2464C-312F-448F-B29C-83CFEF6F91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D5C5D-B876-49FA-B003-DACFDD55ABCD}"/>
              </a:ext>
            </a:extLst>
          </p:cNvPr>
          <p:cNvSpPr txBox="1"/>
          <p:nvPr/>
        </p:nvSpPr>
        <p:spPr>
          <a:xfrm>
            <a:off x="688731" y="1858022"/>
            <a:ext cx="10611338" cy="4420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5943600" algn="l"/>
                <a:tab pos="6629400" algn="l"/>
                <a:tab pos="6743700" algn="l"/>
              </a:tabLst>
            </a:pPr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miles from the location where your lodge meets to Minneapolis, MN          334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5943600" algn="l"/>
                <a:tab pos="6629400" algn="l"/>
                <a:tab pos="6743700" algn="l"/>
              </a:tabLst>
            </a:pPr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miles from Minneapolis, MN to Ringsaker, Norway 			        </a:t>
            </a:r>
            <a:r>
              <a:rPr lang="en-US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+ 3,984</a:t>
            </a:r>
            <a:endParaRPr lang="en-US" u="sng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6629400" algn="l"/>
              </a:tabLst>
            </a:pPr>
            <a:r>
              <a:rPr lang="en-US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TOTAL MILES =   4,318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Valhall Members’ Miles…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629400" algn="l"/>
              </a:tabLst>
            </a:pPr>
            <a:r>
              <a:rPr lang="en-US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Wendy Higgins 867.5 miles                                                           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629400" algn="l"/>
              </a:tabLst>
            </a:pPr>
            <a:r>
              <a:rPr lang="en-US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Christina Fairchild–601.74 miles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629400" algn="l"/>
              </a:tabLst>
            </a:pPr>
            <a:r>
              <a:rPr lang="en-US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Richard Fairchild -  601.74 miles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629400" algn="l"/>
              </a:tabLst>
            </a:pPr>
            <a:r>
              <a:rPr lang="en-US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Patricia </a:t>
            </a:r>
            <a:r>
              <a:rPr lang="en-US" sz="1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Farney</a:t>
            </a:r>
            <a:r>
              <a:rPr lang="en-US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539 Miles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629400" algn="l"/>
              </a:tabLst>
            </a:pPr>
            <a:r>
              <a:rPr lang="en-US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Linda Peterson – 442 miles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629400" algn="l"/>
              </a:tabLst>
            </a:pPr>
            <a:r>
              <a:rPr lang="en-US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</a:t>
            </a:r>
            <a:r>
              <a:rPr lang="en-US" sz="1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Schrober</a:t>
            </a:r>
            <a:r>
              <a:rPr lang="en-US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396.934 mile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629400" algn="l"/>
              </a:tabLst>
            </a:pPr>
            <a:r>
              <a:rPr lang="en-US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Isabel LaPonsie– 55.4                                                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629400" algn="l"/>
              </a:tabLst>
            </a:pPr>
            <a:r>
              <a:rPr lang="en-US" sz="1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Sandy Carter – 52.5 miles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6629400" algn="l"/>
              </a:tabLst>
            </a:pPr>
            <a:r>
              <a:rPr lang="en-US" sz="1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                                                                                                 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Valhall lodge accumulated: 3,575 miles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6C44B-61A7-4D91-A462-22CF6ECF3246}"/>
              </a:ext>
            </a:extLst>
          </p:cNvPr>
          <p:cNvSpPr txBox="1"/>
          <p:nvPr/>
        </p:nvSpPr>
        <p:spPr>
          <a:xfrm>
            <a:off x="3212123" y="55194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Valhall Lodge 5-168</a:t>
            </a:r>
            <a:endParaRPr kumimoji="0" lang="en-US" alt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2A90-4BFB-4D90-92FC-301ABA5C4C8C}"/>
              </a:ext>
            </a:extLst>
          </p:cNvPr>
          <p:cNvSpPr txBox="1"/>
          <p:nvPr/>
        </p:nvSpPr>
        <p:spPr>
          <a:xfrm>
            <a:off x="3806095" y="1305097"/>
            <a:ext cx="52441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Rockford, Illinois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A person with a scarf around the neck&#10;&#10;Description automatically generated with medium confidence">
            <a:extLst>
              <a:ext uri="{FF2B5EF4-FFF2-40B4-BE49-F238E27FC236}">
                <a16:creationId xmlns:a16="http://schemas.microsoft.com/office/drawing/2014/main" id="{8A02F840-F9C7-401B-B90B-98ED2583F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354" y="443030"/>
            <a:ext cx="958174" cy="1277565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4F8760-3FC0-40D4-ACF5-8FCA86393D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57212" y="2815614"/>
            <a:ext cx="1728132" cy="2304176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05455B-73FF-424F-AAAF-A60E0F1707D7}"/>
              </a:ext>
            </a:extLst>
          </p:cNvPr>
          <p:cNvSpPr txBox="1"/>
          <p:nvPr/>
        </p:nvSpPr>
        <p:spPr>
          <a:xfrm>
            <a:off x="4390956" y="5150920"/>
            <a:ext cx="3045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Valhall’s</a:t>
            </a:r>
            <a:r>
              <a:rPr lang="en-US" b="1" dirty="0">
                <a:solidFill>
                  <a:schemeClr val="bg1"/>
                </a:solidFill>
              </a:rPr>
              <a:t> youngest participant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E67103-7CCB-4787-B41C-E516AAD01D0E}"/>
              </a:ext>
            </a:extLst>
          </p:cNvPr>
          <p:cNvSpPr txBox="1"/>
          <p:nvPr/>
        </p:nvSpPr>
        <p:spPr>
          <a:xfrm>
            <a:off x="6782231" y="3564075"/>
            <a:ext cx="4517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Arial Black" panose="020B0A04020102020204" pitchFamily="34" charset="0"/>
              </a:rPr>
              <a:t>     </a:t>
            </a:r>
            <a:r>
              <a:rPr lang="en-US" b="1" i="1" u="sng" dirty="0" err="1">
                <a:solidFill>
                  <a:schemeClr val="bg1"/>
                </a:solidFill>
                <a:latin typeface="Arial Black" panose="020B0A04020102020204" pitchFamily="34" charset="0"/>
              </a:rPr>
              <a:t>Gangamerke</a:t>
            </a:r>
            <a:r>
              <a:rPr lang="en-US" b="1" i="1" u="sng" dirty="0">
                <a:solidFill>
                  <a:schemeClr val="bg1"/>
                </a:solidFill>
                <a:latin typeface="Arial Black" panose="020B0A04020102020204" pitchFamily="34" charset="0"/>
              </a:rPr>
              <a:t> Medals Earned: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Wendy Higgins –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Idrettshelt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pin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Christina Fairchild - Enamel pin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Schrober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Bronze and Silver pin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3FD25C-2EA1-465C-95A4-5D9065909A17}"/>
              </a:ext>
            </a:extLst>
          </p:cNvPr>
          <p:cNvSpPr txBox="1"/>
          <p:nvPr/>
        </p:nvSpPr>
        <p:spPr>
          <a:xfrm>
            <a:off x="4530055" y="5460756"/>
            <a:ext cx="278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Our journey will continue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61751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2806C0-8AE3-4975-9946-CCD70055F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153" y="573832"/>
            <a:ext cx="6666525" cy="96582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Askeladden Lodge 5-610</a:t>
            </a:r>
            <a:br>
              <a:rPr lang="en-US" dirty="0"/>
            </a:br>
            <a:r>
              <a:rPr lang="en-US" sz="2700" b="1" dirty="0"/>
              <a:t>Kalamazoo, MI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8F9E36-CD39-4DDD-927C-C07E8C070A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699FD-9397-481B-AF6F-45D08B64DF09}"/>
              </a:ext>
            </a:extLst>
          </p:cNvPr>
          <p:cNvSpPr txBox="1"/>
          <p:nvPr/>
        </p:nvSpPr>
        <p:spPr>
          <a:xfrm>
            <a:off x="578338" y="1539661"/>
            <a:ext cx="3750202" cy="443198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Askeladden Lodge’s Sports and Recreation Director Curt Osborn reported that their members have exercised a total of </a:t>
            </a:r>
            <a:r>
              <a:rPr lang="en-U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2,812.3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 miles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.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Four people participated but it was </a:t>
            </a:r>
            <a:r>
              <a:rPr lang="en-US" sz="1800" b="1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Alt for Norge! </a:t>
            </a: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youngest participating member is 67 years old.</a:t>
            </a:r>
          </a:p>
          <a:p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The miles are an accumulation of walking, stationary bicycling, and road cycling.</a:t>
            </a:r>
          </a:p>
          <a:p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Flott jobb, Askeladden Lodge members! Keeping members active was one of our goals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917596-8544-424A-9C19-B41716D62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900" y="1362122"/>
            <a:ext cx="2350122" cy="206687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9611F6-0FC2-40C0-9AB1-7A5EA2BE1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653" y="3628048"/>
            <a:ext cx="3285731" cy="227647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1993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26241-F476-4E7F-B578-0DC9F3521F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838F72-8907-4B1E-9590-EF75B4939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445" y="526781"/>
            <a:ext cx="4795936" cy="1283358"/>
          </a:xfrm>
        </p:spPr>
        <p:txBody>
          <a:bodyPr>
            <a:normAutofit/>
          </a:bodyPr>
          <a:lstStyle/>
          <a:p>
            <a:r>
              <a:rPr lang="en-US" sz="4000" b="1" dirty="0"/>
              <a:t>Askeladden Participants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F5D45A-06BC-4D2B-B2BF-78E74C98F712}"/>
              </a:ext>
            </a:extLst>
          </p:cNvPr>
          <p:cNvSpPr txBox="1"/>
          <p:nvPr/>
        </p:nvSpPr>
        <p:spPr>
          <a:xfrm>
            <a:off x="984738" y="1914769"/>
            <a:ext cx="36107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members that participated are</a:t>
            </a: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Gail Hadley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Teri </a:t>
            </a:r>
            <a:r>
              <a:rPr lang="en-US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Koretski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Joyce Hare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Beverly Osborn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Curt Osborn</a:t>
            </a:r>
            <a:endParaRPr lang="en-US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B5C57-706D-4A20-9231-2F71F2AEE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977" y="1974965"/>
            <a:ext cx="3103069" cy="357130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1140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199" y="490360"/>
            <a:ext cx="4164385" cy="612412"/>
          </a:xfrm>
        </p:spPr>
        <p:txBody>
          <a:bodyPr>
            <a:normAutofit/>
          </a:bodyPr>
          <a:lstStyle/>
          <a:p>
            <a:r>
              <a:rPr lang="en-US" sz="3600" u="sng" dirty="0"/>
              <a:t>For the Health of It!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9A8D28-D968-408D-AA5E-1B16F071D7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5311" y="2850775"/>
            <a:ext cx="5672674" cy="3108961"/>
          </a:xfrm>
          <a:ln w="762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A lodge’s Sports Director may organize outings for the Lodge participants or individual members may chart their own exercise program.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Members will track their mileage and submit it to their lodge’s Sports Director. They, in turn, will submit the final numbers to the District 5 Sports and Recreation Director by December 15, 2020.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Pictures of the participants will be posted, and the names of their lodge will appear on the District 5 webpage.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Members will receive a certificate of participation in the challenge.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A9A65-4808-4821-8786-F38E69F8A662}"/>
              </a:ext>
            </a:extLst>
          </p:cNvPr>
          <p:cNvSpPr txBox="1"/>
          <p:nvPr/>
        </p:nvSpPr>
        <p:spPr>
          <a:xfrm>
            <a:off x="547886" y="1084082"/>
            <a:ext cx="6250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Come along with us; it’s Ringsaker or bust!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VIRTUAL WALK TO NORWAY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Embrace Norwegians love of the outdoors!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0FE7BA-4A30-48EA-9CD3-E85AD4D3A9B7}"/>
              </a:ext>
            </a:extLst>
          </p:cNvPr>
          <p:cNvSpPr txBox="1"/>
          <p:nvPr/>
        </p:nvSpPr>
        <p:spPr>
          <a:xfrm>
            <a:off x="7684382" y="4391689"/>
            <a:ext cx="3712307" cy="1477328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The following lodges accepted the challenge, and their results are shown here.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Flott jobb, </a:t>
            </a:r>
            <a:r>
              <a:rPr lang="en-US" sz="1800" b="1" dirty="0" err="1">
                <a:solidFill>
                  <a:schemeClr val="bg1"/>
                </a:solidFill>
              </a:rPr>
              <a:t>allesammen</a:t>
            </a:r>
            <a:r>
              <a:rPr lang="en-US" sz="1800" b="1" dirty="0">
                <a:solidFill>
                  <a:schemeClr val="bg1"/>
                </a:solidFill>
              </a:rPr>
              <a:t>-great job, everyone!</a:t>
            </a:r>
          </a:p>
        </p:txBody>
      </p:sp>
    </p:spTree>
    <p:extLst>
      <p:ext uri="{BB962C8B-B14F-4D97-AF65-F5344CB8AC3E}">
        <p14:creationId xmlns:p14="http://schemas.microsoft.com/office/powerpoint/2010/main" val="3733523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30267C-D0D6-4121-AF4B-E1156D8041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92EB6E-4CA0-433D-BCA9-A67DF490B0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0531" y="1752748"/>
            <a:ext cx="3021496" cy="629105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Aurora, Illinois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F8C2D26-9B8C-469E-9A68-F6C8500F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Polar Star Lodge-5-472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2A5878-7A93-4CBD-A651-099706299F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59001" y="514938"/>
            <a:ext cx="1294765" cy="2276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7EA460-EB8E-4B40-8F42-56BFB6EFF50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14885" y="2256823"/>
            <a:ext cx="1367264" cy="16492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A9A212-F1A8-45A5-BCCC-2D451E3A59CE}"/>
              </a:ext>
            </a:extLst>
          </p:cNvPr>
          <p:cNvSpPr txBox="1"/>
          <p:nvPr/>
        </p:nvSpPr>
        <p:spPr>
          <a:xfrm>
            <a:off x="5017681" y="3956543"/>
            <a:ext cx="176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Jerri Lynn Baker,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Sports Director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0312B6-4A69-4A73-9BAC-36174A16D13B}"/>
              </a:ext>
            </a:extLst>
          </p:cNvPr>
          <p:cNvSpPr txBox="1"/>
          <p:nvPr/>
        </p:nvSpPr>
        <p:spPr>
          <a:xfrm>
            <a:off x="959001" y="2805039"/>
            <a:ext cx="1217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Don Danielson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42134E-A5EE-48DD-9A55-03F1A0CC8DF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905712" y="496310"/>
            <a:ext cx="1106846" cy="22764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28A3EC-2BDD-4D8D-AF5C-9CA09EBC8019}"/>
              </a:ext>
            </a:extLst>
          </p:cNvPr>
          <p:cNvSpPr txBox="1"/>
          <p:nvPr/>
        </p:nvSpPr>
        <p:spPr>
          <a:xfrm>
            <a:off x="9905712" y="2922104"/>
            <a:ext cx="1186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Nancy Anderson, Social Director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3050F3-3773-4FEE-9C3A-BC283042F8A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899342" y="2272887"/>
            <a:ext cx="1106846" cy="27019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39688A-C943-455B-9E89-918DC464EA56}"/>
              </a:ext>
            </a:extLst>
          </p:cNvPr>
          <p:cNvSpPr txBox="1"/>
          <p:nvPr/>
        </p:nvSpPr>
        <p:spPr>
          <a:xfrm>
            <a:off x="6899342" y="4974808"/>
            <a:ext cx="1106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Viola</a:t>
            </a:r>
            <a:r>
              <a:rPr lang="en-US" b="1" dirty="0">
                <a:solidFill>
                  <a:schemeClr val="bg1"/>
                </a:solidFill>
              </a:rPr>
              <a:t> Skogen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BC7289-A3B5-4304-BBA4-699F7AE91BF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54502" y="3598162"/>
            <a:ext cx="1072317" cy="19648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852187-980B-438F-936B-735C1C163B87}"/>
              </a:ext>
            </a:extLst>
          </p:cNvPr>
          <p:cNvSpPr txBox="1"/>
          <p:nvPr/>
        </p:nvSpPr>
        <p:spPr>
          <a:xfrm>
            <a:off x="581313" y="5611929"/>
            <a:ext cx="1826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Lodge President, Ken Johnson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CC420C-C98E-4F21-AA20-EDEA836540B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644352" y="1777221"/>
            <a:ext cx="1300422" cy="28033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D65B4C9-9763-4B42-A15C-E76AA48B7F36}"/>
              </a:ext>
            </a:extLst>
          </p:cNvPr>
          <p:cNvSpPr txBox="1"/>
          <p:nvPr/>
        </p:nvSpPr>
        <p:spPr>
          <a:xfrm>
            <a:off x="2854026" y="4611399"/>
            <a:ext cx="1072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Barb Johnson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0A478FD-30C8-4A25-A249-515E17A2403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500" y="2908250"/>
            <a:ext cx="1327242" cy="199565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E0DFBF2-531A-47FB-80F6-F5A0C14342A1}"/>
              </a:ext>
            </a:extLst>
          </p:cNvPr>
          <p:cNvSpPr txBox="1"/>
          <p:nvPr/>
        </p:nvSpPr>
        <p:spPr>
          <a:xfrm>
            <a:off x="8488801" y="5016519"/>
            <a:ext cx="1036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Joanie Koehler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BFFD7B1-DB94-47AD-96FB-22AA8367E81D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10197871" y="4151964"/>
            <a:ext cx="1106846" cy="160279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7128B7A-C31C-4797-A592-2671B10DE4B6}"/>
              </a:ext>
            </a:extLst>
          </p:cNvPr>
          <p:cNvSpPr txBox="1"/>
          <p:nvPr/>
        </p:nvSpPr>
        <p:spPr>
          <a:xfrm>
            <a:off x="10018643" y="5754757"/>
            <a:ext cx="1592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Karen Oswald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5953D5A-E321-4A6C-BDAB-E8C782ACD6F2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4753550" y="4643048"/>
            <a:ext cx="2045276" cy="130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0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FFD06C2-A63C-4BCC-89A4-B2F93FC9C5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87760" y="1319423"/>
            <a:ext cx="3723139" cy="18714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F86141D-13AD-427F-834F-3790A4EFF6A5}"/>
              </a:ext>
            </a:extLst>
          </p:cNvPr>
          <p:cNvSpPr txBox="1"/>
          <p:nvPr/>
        </p:nvSpPr>
        <p:spPr>
          <a:xfrm>
            <a:off x="629722" y="3190782"/>
            <a:ext cx="8161941" cy="3145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Floyd Anderson			Tom Harkins		Viola Skogen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Nancy Anderson  			Ed </a:t>
            </a:r>
            <a:r>
              <a:rPr lang="en-US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Hatteberg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	Jim Van Winkle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Jerri Lynn Baker			Barb Johnson		Carol </a:t>
            </a:r>
            <a:r>
              <a:rPr lang="en-US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Vignes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 Bergh				Ken Johnson		Richard </a:t>
            </a:r>
            <a:r>
              <a:rPr lang="en-US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Vignes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Phoebe Berg			Matthew Johnson		Kelly </a:t>
            </a:r>
            <a:r>
              <a:rPr lang="en-US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Welin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 Danielson			Joanie Koehler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Carol DeVito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Frank Krawczyk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Josie </a:t>
            </a:r>
            <a:r>
              <a:rPr lang="en-US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Gehler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Karen Oswald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Diana </a:t>
            </a:r>
            <a:r>
              <a:rPr lang="en-US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Raimond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90A74D-BAB4-4F84-A446-7F94697A5C5E}"/>
              </a:ext>
            </a:extLst>
          </p:cNvPr>
          <p:cNvSpPr txBox="1"/>
          <p:nvPr/>
        </p:nvSpPr>
        <p:spPr>
          <a:xfrm>
            <a:off x="1057013" y="521805"/>
            <a:ext cx="5159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What a dedicated group of athletes! Polar Star members crossed the Atlantic 3 times!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D29FE9-AD6A-404A-8EC1-21248EBDDDAC}"/>
              </a:ext>
            </a:extLst>
          </p:cNvPr>
          <p:cNvSpPr txBox="1"/>
          <p:nvPr/>
        </p:nvSpPr>
        <p:spPr>
          <a:xfrm>
            <a:off x="5637402" y="2038525"/>
            <a:ext cx="47985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Sports and Recreation Director, Jerri Lynn Baker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37FADA-19AA-4967-8026-20AF7C5260E2}"/>
              </a:ext>
            </a:extLst>
          </p:cNvPr>
          <p:cNvSpPr txBox="1"/>
          <p:nvPr/>
        </p:nvSpPr>
        <p:spPr>
          <a:xfrm>
            <a:off x="8791663" y="3276091"/>
            <a:ext cx="2155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Polar Star members walked a total of 	   13,155 miles!</a:t>
            </a:r>
          </a:p>
        </p:txBody>
      </p:sp>
    </p:spTree>
    <p:extLst>
      <p:ext uri="{BB962C8B-B14F-4D97-AF65-F5344CB8AC3E}">
        <p14:creationId xmlns:p14="http://schemas.microsoft.com/office/powerpoint/2010/main" val="3309279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702AE2-358E-4E9A-AF91-90EFED7991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0FCE09B-3B4D-4E66-8F52-F2F6D804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557631" cy="1325563"/>
          </a:xfrm>
        </p:spPr>
        <p:txBody>
          <a:bodyPr>
            <a:normAutofit/>
          </a:bodyPr>
          <a:lstStyle/>
          <a:p>
            <a:r>
              <a:rPr lang="en-US" sz="3600" u="sng" dirty="0"/>
              <a:t>Medal Winners</a:t>
            </a:r>
            <a:r>
              <a:rPr lang="en-US" sz="3600" dirty="0"/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C41EA-1F84-4136-B6B8-539C312AA677}"/>
              </a:ext>
            </a:extLst>
          </p:cNvPr>
          <p:cNvSpPr txBox="1"/>
          <p:nvPr/>
        </p:nvSpPr>
        <p:spPr>
          <a:xfrm>
            <a:off x="1057013" y="1400960"/>
            <a:ext cx="64763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Nancy Anderson-Enamel</a:t>
            </a:r>
          </a:p>
          <a:p>
            <a:r>
              <a:rPr lang="en-US" b="1" dirty="0">
                <a:solidFill>
                  <a:schemeClr val="bg1"/>
                </a:solidFill>
              </a:rPr>
              <a:t>Jerri Lynn Baker-</a:t>
            </a:r>
            <a:r>
              <a:rPr lang="en-US" b="1" dirty="0" err="1">
                <a:solidFill>
                  <a:schemeClr val="bg1"/>
                </a:solidFill>
              </a:rPr>
              <a:t>Idrettshelt</a:t>
            </a:r>
            <a:r>
              <a:rPr lang="en-US" b="1" dirty="0">
                <a:solidFill>
                  <a:schemeClr val="bg1"/>
                </a:solidFill>
              </a:rPr>
              <a:t> twice			 (following earning all other levels twice)</a:t>
            </a:r>
          </a:p>
          <a:p>
            <a:r>
              <a:rPr lang="en-US" b="1" dirty="0">
                <a:solidFill>
                  <a:schemeClr val="bg1"/>
                </a:solidFill>
              </a:rPr>
              <a:t>Al Bergh-Bronze, Silver, and Gold</a:t>
            </a:r>
          </a:p>
          <a:p>
            <a:r>
              <a:rPr lang="en-US" b="1" dirty="0">
                <a:solidFill>
                  <a:schemeClr val="bg1"/>
                </a:solidFill>
              </a:rPr>
              <a:t>Phoebe Berg-Gold</a:t>
            </a:r>
          </a:p>
          <a:p>
            <a:r>
              <a:rPr lang="en-US" b="1" dirty="0">
                <a:solidFill>
                  <a:schemeClr val="bg1"/>
                </a:solidFill>
              </a:rPr>
              <a:t>Don Danielson-Bronze</a:t>
            </a:r>
          </a:p>
          <a:p>
            <a:r>
              <a:rPr lang="en-US" b="1" dirty="0">
                <a:solidFill>
                  <a:schemeClr val="bg1"/>
                </a:solidFill>
              </a:rPr>
              <a:t>Josie </a:t>
            </a:r>
            <a:r>
              <a:rPr lang="en-US" b="1" dirty="0" err="1">
                <a:solidFill>
                  <a:schemeClr val="bg1"/>
                </a:solidFill>
              </a:rPr>
              <a:t>Gehler</a:t>
            </a:r>
            <a:r>
              <a:rPr lang="en-US" b="1" dirty="0">
                <a:solidFill>
                  <a:schemeClr val="bg1"/>
                </a:solidFill>
              </a:rPr>
              <a:t>-Silver and Gold</a:t>
            </a:r>
          </a:p>
          <a:p>
            <a:r>
              <a:rPr lang="en-US" b="1" dirty="0">
                <a:solidFill>
                  <a:schemeClr val="bg1"/>
                </a:solidFill>
              </a:rPr>
              <a:t>Tom Harkins-Bronze</a:t>
            </a:r>
          </a:p>
          <a:p>
            <a:r>
              <a:rPr lang="en-US" b="1" dirty="0">
                <a:solidFill>
                  <a:schemeClr val="bg1"/>
                </a:solidFill>
              </a:rPr>
              <a:t>Barb Johnson-</a:t>
            </a:r>
            <a:r>
              <a:rPr lang="en-US" b="1" dirty="0" err="1">
                <a:solidFill>
                  <a:schemeClr val="bg1"/>
                </a:solidFill>
              </a:rPr>
              <a:t>Idretthelt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Ken Johnson-Enamel</a:t>
            </a:r>
          </a:p>
          <a:p>
            <a:r>
              <a:rPr lang="en-US" b="1" dirty="0">
                <a:solidFill>
                  <a:schemeClr val="bg1"/>
                </a:solidFill>
              </a:rPr>
              <a:t>Matthew Johnson-Bronze</a:t>
            </a:r>
          </a:p>
          <a:p>
            <a:r>
              <a:rPr lang="en-US" b="1" dirty="0">
                <a:solidFill>
                  <a:schemeClr val="bg1"/>
                </a:solidFill>
              </a:rPr>
              <a:t>Joanie Koehler-Bronze, Silver, and Gold</a:t>
            </a:r>
          </a:p>
          <a:p>
            <a:r>
              <a:rPr lang="en-US" b="1" dirty="0">
                <a:solidFill>
                  <a:schemeClr val="bg1"/>
                </a:solidFill>
              </a:rPr>
              <a:t>Frank Krawczyk-</a:t>
            </a:r>
            <a:r>
              <a:rPr lang="en-US" b="1" dirty="0" err="1">
                <a:solidFill>
                  <a:schemeClr val="bg1"/>
                </a:solidFill>
              </a:rPr>
              <a:t>Idrettshelt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Diana </a:t>
            </a:r>
            <a:r>
              <a:rPr lang="en-US" b="1" dirty="0" err="1">
                <a:solidFill>
                  <a:schemeClr val="bg1"/>
                </a:solidFill>
              </a:rPr>
              <a:t>Raimond-Idrettshelt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Viola Skogen-Gold</a:t>
            </a:r>
          </a:p>
          <a:p>
            <a:r>
              <a:rPr lang="en-US" b="1" dirty="0">
                <a:solidFill>
                  <a:schemeClr val="bg1"/>
                </a:solidFill>
              </a:rPr>
              <a:t>Carol </a:t>
            </a:r>
            <a:r>
              <a:rPr lang="en-US" b="1" dirty="0" err="1">
                <a:solidFill>
                  <a:schemeClr val="bg1"/>
                </a:solidFill>
              </a:rPr>
              <a:t>Vignes</a:t>
            </a:r>
            <a:r>
              <a:rPr lang="en-US" b="1" dirty="0">
                <a:solidFill>
                  <a:schemeClr val="bg1"/>
                </a:solidFill>
              </a:rPr>
              <a:t>-Enamel</a:t>
            </a:r>
          </a:p>
          <a:p>
            <a:r>
              <a:rPr lang="en-US" b="1" dirty="0">
                <a:solidFill>
                  <a:schemeClr val="bg1"/>
                </a:solidFill>
              </a:rPr>
              <a:t>Richard </a:t>
            </a:r>
            <a:r>
              <a:rPr lang="en-US" b="1" dirty="0" err="1">
                <a:solidFill>
                  <a:schemeClr val="bg1"/>
                </a:solidFill>
              </a:rPr>
              <a:t>Vignes</a:t>
            </a:r>
            <a:r>
              <a:rPr lang="en-US" b="1" dirty="0">
                <a:solidFill>
                  <a:schemeClr val="bg1"/>
                </a:solidFill>
              </a:rPr>
              <a:t>-Bronze, Silver, and Gold</a:t>
            </a:r>
          </a:p>
          <a:p>
            <a:r>
              <a:rPr lang="en-US" b="1" dirty="0">
                <a:solidFill>
                  <a:schemeClr val="bg1"/>
                </a:solidFill>
              </a:rPr>
              <a:t>Kelly </a:t>
            </a:r>
            <a:r>
              <a:rPr lang="en-US" b="1" dirty="0" err="1">
                <a:solidFill>
                  <a:schemeClr val="bg1"/>
                </a:solidFill>
              </a:rPr>
              <a:t>Welin</a:t>
            </a:r>
            <a:r>
              <a:rPr lang="en-US" b="1" dirty="0">
                <a:solidFill>
                  <a:schemeClr val="bg1"/>
                </a:solidFill>
              </a:rPr>
              <a:t>-Bronze, Silver, Gold, and Enamel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AF9FA4-DFA5-4324-A7BF-6E841021A504}"/>
              </a:ext>
            </a:extLst>
          </p:cNvPr>
          <p:cNvSpPr txBox="1"/>
          <p:nvPr/>
        </p:nvSpPr>
        <p:spPr>
          <a:xfrm>
            <a:off x="7894040" y="4760320"/>
            <a:ext cx="36995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Getting it done for the 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District!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Way to go, Polar Star Lodge!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Gratulerer til alle!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E8EC9-D74A-4C8E-AC90-FB19C0070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062" y="829850"/>
            <a:ext cx="5708425" cy="349560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EA1F43-0F11-4BA2-B94F-FF95E2E55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821279" y="6118484"/>
            <a:ext cx="54944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95E168-DA5E-4888-8D8A-92B118324C14}" type="slidenum">
              <a:rPr lang="en-US" noProof="0" smtClean="0"/>
              <a:pPr>
                <a:spcAft>
                  <a:spcPts val="600"/>
                </a:spcAft>
              </a:pPr>
              <a:t>7</a:t>
            </a:fld>
            <a:endParaRPr lang="en-US" noProof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C044DE3-4C18-4BE6-A11E-50586904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Vennelag Lodge, 5-513</a:t>
            </a:r>
            <a:br>
              <a:rPr lang="en-US" dirty="0"/>
            </a:br>
            <a:r>
              <a:rPr lang="en-US" dirty="0"/>
              <a:t> </a:t>
            </a:r>
            <a:r>
              <a:rPr lang="en-US" sz="4400" b="1" dirty="0"/>
              <a:t>Mt. Horeb, WI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AA60769-05EC-4713-A5B1-BBBA003346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3681" y="1691583"/>
            <a:ext cx="2265919" cy="175172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658C28-03A2-4698-AC94-B4740AFC63D0}"/>
              </a:ext>
            </a:extLst>
          </p:cNvPr>
          <p:cNvSpPr txBox="1"/>
          <p:nvPr/>
        </p:nvSpPr>
        <p:spPr>
          <a:xfrm>
            <a:off x="548871" y="3583769"/>
            <a:ext cx="295002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Troll Capital of the World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32A4E8-7258-4163-A8DC-B46C3C00A90E}"/>
              </a:ext>
            </a:extLst>
          </p:cNvPr>
          <p:cNvSpPr txBox="1"/>
          <p:nvPr/>
        </p:nvSpPr>
        <p:spPr>
          <a:xfrm rot="2830723">
            <a:off x="1862564" y="1726553"/>
            <a:ext cx="998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         </a:t>
            </a:r>
            <a:r>
              <a:rPr lang="en-US" sz="1400" b="1" dirty="0"/>
              <a:t>We </a:t>
            </a:r>
          </a:p>
          <a:p>
            <a:r>
              <a:rPr lang="en-US" sz="1400" b="1" dirty="0"/>
              <a:t>       did it</a:t>
            </a:r>
            <a:r>
              <a:rPr lang="en-US" sz="1600" b="1" dirty="0"/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53C4D4-78A5-4DDA-A460-856ADDBD5233}"/>
              </a:ext>
            </a:extLst>
          </p:cNvPr>
          <p:cNvSpPr txBox="1"/>
          <p:nvPr/>
        </p:nvSpPr>
        <p:spPr>
          <a:xfrm rot="20416894">
            <a:off x="905793" y="1833491"/>
            <a:ext cx="878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Alt for</a:t>
            </a:r>
          </a:p>
          <a:p>
            <a:r>
              <a:rPr lang="en-US" b="1" dirty="0"/>
              <a:t>Norge</a:t>
            </a:r>
            <a:r>
              <a:rPr lang="en-US" b="1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596945-C393-4756-8F45-F7D25D97B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080" y="982624"/>
            <a:ext cx="1390633" cy="185863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6FAA55-303E-4458-B7A5-3BE0535F1339}"/>
              </a:ext>
            </a:extLst>
          </p:cNvPr>
          <p:cNvSpPr txBox="1"/>
          <p:nvPr/>
        </p:nvSpPr>
        <p:spPr>
          <a:xfrm>
            <a:off x="7692408" y="1495722"/>
            <a:ext cx="1216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Vennelag President Allen Watrud and friend, Randi, hit the slopes!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E5EFF8-BD93-4E39-9D9F-74E12BCCE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190" y="1074770"/>
            <a:ext cx="1457864" cy="2410446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1AE82F4-DFAE-43C4-A2F3-CD911A9CF095}"/>
              </a:ext>
            </a:extLst>
          </p:cNvPr>
          <p:cNvSpPr txBox="1"/>
          <p:nvPr/>
        </p:nvSpPr>
        <p:spPr>
          <a:xfrm>
            <a:off x="4547474" y="3503969"/>
            <a:ext cx="1457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Carlyce Skjervem on the trail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E4E427F-E6FF-46C5-92B8-32B8D75DA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926" y="4000526"/>
            <a:ext cx="1836527" cy="1960705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60FBB67-CD65-49F7-B23A-CC26C10B90EE}"/>
              </a:ext>
            </a:extLst>
          </p:cNvPr>
          <p:cNvSpPr txBox="1"/>
          <p:nvPr/>
        </p:nvSpPr>
        <p:spPr>
          <a:xfrm>
            <a:off x="3562824" y="5964855"/>
            <a:ext cx="1970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John Eberhardt 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brought the big Tom down!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1508946-F974-44E7-A45C-709F61574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9067" y="471098"/>
            <a:ext cx="1600752" cy="3161685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DC43762-1749-4962-BB54-A780F49E75B0}"/>
              </a:ext>
            </a:extLst>
          </p:cNvPr>
          <p:cNvSpPr txBox="1"/>
          <p:nvPr/>
        </p:nvSpPr>
        <p:spPr>
          <a:xfrm>
            <a:off x="9249976" y="3738756"/>
            <a:ext cx="1933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Nancy Kittleson having a great time on the links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8402FB5-ED61-43BA-A4A6-F899A4C530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596828" y="3436723"/>
            <a:ext cx="2666981" cy="17068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ACCFEF1-F807-4837-8AAF-55CA7C995954}"/>
              </a:ext>
            </a:extLst>
          </p:cNvPr>
          <p:cNvSpPr txBox="1"/>
          <p:nvPr/>
        </p:nvSpPr>
        <p:spPr>
          <a:xfrm>
            <a:off x="6318079" y="5638066"/>
            <a:ext cx="1560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Harley Skjervem and boys taking a break at the dog park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B092443-8BB9-4C7F-9E67-DAFD4E6FA4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7918" y="4273728"/>
            <a:ext cx="2141524" cy="198967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13B1731-29BA-4628-A3C9-757C6E107D51}"/>
              </a:ext>
            </a:extLst>
          </p:cNvPr>
          <p:cNvSpPr txBox="1"/>
          <p:nvPr/>
        </p:nvSpPr>
        <p:spPr>
          <a:xfrm>
            <a:off x="10069443" y="4855177"/>
            <a:ext cx="149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Donna Corcoran takes a break from the bike trail.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02B962-4DD8-4602-BD7D-37DEBFD9C8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917" y="4068325"/>
            <a:ext cx="1398386" cy="233637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E98A32-6CFD-4D4F-BD08-BE95BBFB7248}"/>
              </a:ext>
            </a:extLst>
          </p:cNvPr>
          <p:cNvSpPr txBox="1"/>
          <p:nvPr/>
        </p:nvSpPr>
        <p:spPr>
          <a:xfrm>
            <a:off x="2047784" y="4493898"/>
            <a:ext cx="1398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Arlene Krueger and Cheryl Wille-Schlesser snowshoeing near Hayward, WI</a:t>
            </a:r>
          </a:p>
        </p:txBody>
      </p:sp>
    </p:spTree>
    <p:extLst>
      <p:ext uri="{BB962C8B-B14F-4D97-AF65-F5344CB8AC3E}">
        <p14:creationId xmlns:p14="http://schemas.microsoft.com/office/powerpoint/2010/main" val="963718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9D069D-7283-4183-B336-21E7230B1C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69E677-9E35-488C-AE95-4243954F0B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55852" y="3527485"/>
            <a:ext cx="2616524" cy="571565"/>
          </a:xfrm>
        </p:spPr>
        <p:txBody>
          <a:bodyPr/>
          <a:lstStyle/>
          <a:p>
            <a:r>
              <a:rPr lang="en-US" sz="1200" b="1" dirty="0">
                <a:solidFill>
                  <a:schemeClr val="bg1"/>
                </a:solidFill>
              </a:rPr>
              <a:t>Mark Hanson and Arlene Krueger are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t</a:t>
            </a:r>
            <a:r>
              <a:rPr lang="en-US" sz="1200" b="1" noProof="0" dirty="0" err="1">
                <a:solidFill>
                  <a:schemeClr val="bg1"/>
                </a:solidFill>
              </a:rPr>
              <a:t>aking</a:t>
            </a:r>
            <a:r>
              <a:rPr lang="en-US" sz="1200" b="1" noProof="0" dirty="0">
                <a:solidFill>
                  <a:schemeClr val="bg1"/>
                </a:solidFill>
              </a:rPr>
              <a:t> five after a lengthy bike ride.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C5E053-E7C3-4B5E-A4EA-A413857C5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65109"/>
            <a:ext cx="2710443" cy="26638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2C1E44-92BD-4E09-8C2E-FD962E1E140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38200" y="4083746"/>
            <a:ext cx="1261578" cy="19623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E56B1E-2DBB-4158-92FB-457E51C89798}"/>
              </a:ext>
            </a:extLst>
          </p:cNvPr>
          <p:cNvSpPr txBox="1"/>
          <p:nvPr/>
        </p:nvSpPr>
        <p:spPr>
          <a:xfrm>
            <a:off x="2099778" y="4927852"/>
            <a:ext cx="1948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Aldeen Fjelstad has already earned 3 walking medals, but here she is on the Military Ridge State Trail!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47FB1C-4CF5-4D83-B44A-F5B031ADF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385" y="453962"/>
            <a:ext cx="1694760" cy="27338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A6C12D-B7DC-48AA-B78F-C937217B3C11}"/>
              </a:ext>
            </a:extLst>
          </p:cNvPr>
          <p:cNvSpPr txBox="1"/>
          <p:nvPr/>
        </p:nvSpPr>
        <p:spPr>
          <a:xfrm>
            <a:off x="3548643" y="3244140"/>
            <a:ext cx="2218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Guy Martin finishes the Classic American Birkebeiner ski race.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6AA060-66BB-4BCF-9400-3E1ECBD60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7938" y="503977"/>
            <a:ext cx="1531880" cy="27690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B33DE8-3155-401E-A6FA-5A9AE34BB7EA}"/>
              </a:ext>
            </a:extLst>
          </p:cNvPr>
          <p:cNvSpPr txBox="1"/>
          <p:nvPr/>
        </p:nvSpPr>
        <p:spPr>
          <a:xfrm>
            <a:off x="6054401" y="3304931"/>
            <a:ext cx="2063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Representing Northern Michigan University  (and of course, Vennelag Lodge) is Siri Martin.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5D8F74-F972-409E-AF21-402A4F601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1714" y="1152557"/>
            <a:ext cx="2359257" cy="31110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9D59FF-5F16-4340-B862-8F5483A1F50F}"/>
              </a:ext>
            </a:extLst>
          </p:cNvPr>
          <p:cNvSpPr txBox="1"/>
          <p:nvPr/>
        </p:nvSpPr>
        <p:spPr>
          <a:xfrm>
            <a:off x="8613611" y="503977"/>
            <a:ext cx="2377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Duane Kittleson is planting his garden pots.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4EA20A-FC4E-448D-90C3-E8192A2440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816" y="4207689"/>
            <a:ext cx="2521169" cy="17145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46DCAA9-0387-4A7A-925E-3FB473755B1A}"/>
              </a:ext>
            </a:extLst>
          </p:cNvPr>
          <p:cNvSpPr txBox="1"/>
          <p:nvPr/>
        </p:nvSpPr>
        <p:spPr>
          <a:xfrm>
            <a:off x="7314985" y="5064939"/>
            <a:ext cx="29184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Tom and Kathy Wulff are on trail clean-up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The </a:t>
            </a:r>
            <a:r>
              <a:rPr lang="en-US" sz="1200" b="1">
                <a:solidFill>
                  <a:schemeClr val="bg1"/>
                </a:solidFill>
              </a:rPr>
              <a:t>pair leads all </a:t>
            </a:r>
            <a:r>
              <a:rPr lang="en-US" sz="1200" b="1" dirty="0">
                <a:solidFill>
                  <a:schemeClr val="bg1"/>
                </a:solidFill>
              </a:rPr>
              <a:t>other walkers in Vennelag Lodge!</a:t>
            </a:r>
          </a:p>
        </p:txBody>
      </p:sp>
    </p:spTree>
    <p:extLst>
      <p:ext uri="{BB962C8B-B14F-4D97-AF65-F5344CB8AC3E}">
        <p14:creationId xmlns:p14="http://schemas.microsoft.com/office/powerpoint/2010/main" val="1607381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C08EBB-9F41-4B37-8B45-BFBDF26DC7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4D477-A43D-45A4-A03E-936B882F90E9}"/>
              </a:ext>
            </a:extLst>
          </p:cNvPr>
          <p:cNvSpPr txBox="1"/>
          <p:nvPr/>
        </p:nvSpPr>
        <p:spPr>
          <a:xfrm>
            <a:off x="670332" y="1166842"/>
            <a:ext cx="3196206" cy="4524315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Vennelag Participants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Donna Corcoran</a:t>
            </a:r>
          </a:p>
          <a:p>
            <a:r>
              <a:rPr lang="en-US" b="1" dirty="0">
                <a:solidFill>
                  <a:schemeClr val="bg1"/>
                </a:solidFill>
              </a:rPr>
              <a:t>John Eberhardt</a:t>
            </a:r>
          </a:p>
          <a:p>
            <a:r>
              <a:rPr lang="en-US" b="1" dirty="0">
                <a:solidFill>
                  <a:schemeClr val="bg1"/>
                </a:solidFill>
              </a:rPr>
              <a:t>Aldeen Fjelstad</a:t>
            </a:r>
          </a:p>
          <a:p>
            <a:r>
              <a:rPr lang="en-US" b="1" dirty="0">
                <a:solidFill>
                  <a:schemeClr val="bg1"/>
                </a:solidFill>
              </a:rPr>
              <a:t>Steven and Jane Frame</a:t>
            </a:r>
          </a:p>
          <a:p>
            <a:r>
              <a:rPr lang="en-US" b="1" dirty="0">
                <a:solidFill>
                  <a:schemeClr val="bg1"/>
                </a:solidFill>
              </a:rPr>
              <a:t>Mark Hanson</a:t>
            </a:r>
          </a:p>
          <a:p>
            <a:r>
              <a:rPr lang="en-US" b="1" dirty="0">
                <a:solidFill>
                  <a:schemeClr val="bg1"/>
                </a:solidFill>
              </a:rPr>
              <a:t>Duane and Nancy Kittleson</a:t>
            </a:r>
          </a:p>
          <a:p>
            <a:r>
              <a:rPr lang="en-US" b="1" dirty="0">
                <a:solidFill>
                  <a:schemeClr val="bg1"/>
                </a:solidFill>
              </a:rPr>
              <a:t>Guy and Siri Martin</a:t>
            </a:r>
          </a:p>
          <a:p>
            <a:r>
              <a:rPr lang="en-US" b="1" dirty="0">
                <a:solidFill>
                  <a:schemeClr val="bg1"/>
                </a:solidFill>
              </a:rPr>
              <a:t>Harley and Carlyce Skjervem</a:t>
            </a:r>
          </a:p>
          <a:p>
            <a:r>
              <a:rPr lang="en-US" b="1" dirty="0">
                <a:solidFill>
                  <a:schemeClr val="bg1"/>
                </a:solidFill>
              </a:rPr>
              <a:t>Steve Sopcak</a:t>
            </a:r>
          </a:p>
          <a:p>
            <a:r>
              <a:rPr lang="en-US" b="1" dirty="0">
                <a:solidFill>
                  <a:schemeClr val="bg1"/>
                </a:solidFill>
              </a:rPr>
              <a:t>Allen Watrud</a:t>
            </a:r>
          </a:p>
          <a:p>
            <a:r>
              <a:rPr lang="en-US" b="1" dirty="0">
                <a:solidFill>
                  <a:schemeClr val="bg1"/>
                </a:solidFill>
              </a:rPr>
              <a:t>Arlene Watrud-Krueger</a:t>
            </a:r>
          </a:p>
          <a:p>
            <a:r>
              <a:rPr lang="en-US" b="1" dirty="0">
                <a:solidFill>
                  <a:schemeClr val="bg1"/>
                </a:solidFill>
              </a:rPr>
              <a:t>Cheryl Wille-Schlesser</a:t>
            </a:r>
          </a:p>
          <a:p>
            <a:r>
              <a:rPr lang="en-US" b="1" dirty="0">
                <a:solidFill>
                  <a:schemeClr val="bg1"/>
                </a:solidFill>
              </a:rPr>
              <a:t>Tom and Kathy Wulff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D3AE1A-0EFC-41E8-A651-3934D225666F}"/>
              </a:ext>
            </a:extLst>
          </p:cNvPr>
          <p:cNvSpPr txBox="1"/>
          <p:nvPr/>
        </p:nvSpPr>
        <p:spPr>
          <a:xfrm>
            <a:off x="4087446" y="604007"/>
            <a:ext cx="743422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chemeClr val="bg2"/>
                </a:solidFill>
              </a:rPr>
              <a:t>Accomplishments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This lodge worked its way to and from Norway multiple times. In the process, multiple sports medals were earned by the participants.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Those earning sports medals: 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2"/>
                </a:solidFill>
              </a:rPr>
              <a:t>Walking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Donna Corcoran-Enamel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Steven Frame-Gold and Enamel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Mark Hanson-Bronze, Silver, Gold, Enamel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Harley Skjervem-Silver, Gold, Enamel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Steven Sopcak-Silver, Gold, Enamel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Arlene Watrud-Krueger-Bronze, Silver, Gold, Enamel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Cheryl Wille-Schlesser-Bronze, Silver, Gold </a:t>
            </a:r>
          </a:p>
          <a:p>
            <a:endParaRPr lang="en-US" sz="1400" b="1" dirty="0">
              <a:solidFill>
                <a:schemeClr val="bg2"/>
              </a:solidFill>
            </a:endParaRPr>
          </a:p>
          <a:p>
            <a:r>
              <a:rPr lang="en-US" sz="1400" b="1" dirty="0">
                <a:solidFill>
                  <a:schemeClr val="bg2"/>
                </a:solidFill>
              </a:rPr>
              <a:t>Skiing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Allen Watrud-Silver, Gold, Enamel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2"/>
                </a:solidFill>
              </a:rPr>
              <a:t>Idrettsmerke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Steven Frame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Total Miles Accumulated: 27,852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CA58DF-7CA1-484B-8CAE-CC6ECE227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105" y="4418764"/>
            <a:ext cx="2027049" cy="136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62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22977542_Outdoors presentation_RVA_v4.potx" id="{6CD96AFB-7D75-48FF-A856-C8B82BF3C12B}" vid="{1E6ACFD4-3AE6-4944-B76B-DA44E915EC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60B100-7079-4DE7-AF7C-20BFB1D62C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6A71AF-4CF2-4B95-BFB6-5C27500258C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935B1F0-3442-4957-9701-25816EFDB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2208</Words>
  <Application>Microsoft Office PowerPoint</Application>
  <PresentationFormat>Widescreen</PresentationFormat>
  <Paragraphs>354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Franklin Gothic Book</vt:lpstr>
      <vt:lpstr>Gill Sans MT</vt:lpstr>
      <vt:lpstr>Helvetica</vt:lpstr>
      <vt:lpstr>Office Theme</vt:lpstr>
      <vt:lpstr>125th Anniversary of the Sons of Norway </vt:lpstr>
      <vt:lpstr>PowerPoint Presentation</vt:lpstr>
      <vt:lpstr>For the Health of It!</vt:lpstr>
      <vt:lpstr>Polar Star Lodge-5-472</vt:lpstr>
      <vt:lpstr>PowerPoint Presentation</vt:lpstr>
      <vt:lpstr>Medal Winners!</vt:lpstr>
      <vt:lpstr>Vennelag Lodge, 5-513  Mt. Horeb, WI</vt:lpstr>
      <vt:lpstr>PowerPoint Presentation</vt:lpstr>
      <vt:lpstr>PowerPoint Presentation</vt:lpstr>
      <vt:lpstr>Mandt Lodge 5-314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Askeladden Lodge 5-610 Kalamazoo, MI</vt:lpstr>
      <vt:lpstr>Askeladden Participants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125th Anniversary of the Sons of Norway</dc:title>
  <dc:creator>CHERYL WILLE-SCHLESSER</dc:creator>
  <cp:lastModifiedBy>Christina</cp:lastModifiedBy>
  <cp:revision>67</cp:revision>
  <dcterms:created xsi:type="dcterms:W3CDTF">2020-12-06T03:07:36Z</dcterms:created>
  <dcterms:modified xsi:type="dcterms:W3CDTF">2021-01-30T03:55:21Z</dcterms:modified>
</cp:coreProperties>
</file>