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0" autoAdjust="0"/>
    <p:restoredTop sz="94660"/>
  </p:normalViewPr>
  <p:slideViewPr>
    <p:cSldViewPr>
      <p:cViewPr varScale="1">
        <p:scale>
          <a:sx n="109" d="100"/>
          <a:sy n="109" d="100"/>
        </p:scale>
        <p:origin x="18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4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38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50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78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5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22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7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92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B99DB-6962-4BAE-B531-505B4FE74FB4}" type="datetimeFigureOut">
              <a:rPr lang="en-US" smtClean="0"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D9BB3-43CE-4354-A39F-43B9D5704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ackerland@baldwin-telecom.net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apseverson@gmail.com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onsofnorway5.com/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mailto:mikep@sonsofnorwayracine.com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n.com-log-i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onsofnorwayhq-yo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2" y="838200"/>
            <a:ext cx="3733798" cy="4648200"/>
          </a:xfrm>
        </p:spPr>
        <p:txBody>
          <a:bodyPr>
            <a:normAutofit/>
          </a:bodyPr>
          <a:lstStyle/>
          <a:p>
            <a:r>
              <a:rPr lang="en-US" sz="1800" b="1" u="sng" dirty="0">
                <a:solidFill>
                  <a:schemeClr val="tx1"/>
                </a:solidFill>
              </a:rPr>
              <a:t>A Guide for DISTRICT LEADERS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</a:rPr>
              <a:t>An overview for your lodge members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chemeClr val="tx1"/>
                </a:solidFill>
              </a:rPr>
              <a:t>Applicable for a new member event</a:t>
            </a:r>
          </a:p>
          <a:p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1600" b="1" dirty="0">
                <a:solidFill>
                  <a:schemeClr val="tx1"/>
                </a:solidFill>
              </a:rPr>
              <a:t>Cheryl Wille-Schlesser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District 5 Vice President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990600"/>
            <a:ext cx="3733799" cy="3653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2B0D20F-5B5D-430F-B5A5-813CA706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8" y="3463290"/>
            <a:ext cx="3315163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87160"/>
            <a:ext cx="3942327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441297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53341" y="5181600"/>
            <a:ext cx="415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SCHOLARSHIPS are available.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694543AE-C76D-4F58-BF22-21B932640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741363"/>
            <a:ext cx="46037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" descr="District 5 Logo">
            <a:extLst>
              <a:ext uri="{FF2B5EF4-FFF2-40B4-BE49-F238E27FC236}">
                <a16:creationId xmlns:a16="http://schemas.microsoft.com/office/drawing/2014/main" id="{FB63C1AD-281D-4783-84F5-3D012B346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58660"/>
            <a:ext cx="1554438" cy="9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F111C9D2-385A-4EE2-A761-CD5C9D4A4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4184"/>
            <a:ext cx="344966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  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55F8234-4162-46A3-98DD-26C6E96E4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   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7FC92B-253D-4A88-9019-D776BCBED274}"/>
              </a:ext>
            </a:extLst>
          </p:cNvPr>
          <p:cNvSpPr txBox="1"/>
          <p:nvPr/>
        </p:nvSpPr>
        <p:spPr>
          <a:xfrm>
            <a:off x="5494062" y="741363"/>
            <a:ext cx="2819400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Sandra Olson, Youth Director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Acting Masse Moro Administrator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Sons of Norway – District 5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733 250</a:t>
            </a:r>
            <a:r>
              <a:rPr kumimoji="0" lang="en-US" altLang="en-US" sz="18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Street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Woodville, WI 54028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(651) 208-3333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packerland@baldwin-telecom.net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945F5-334A-4533-9F66-6FDA67874E1C}"/>
              </a:ext>
            </a:extLst>
          </p:cNvPr>
          <p:cNvSpPr txBox="1"/>
          <p:nvPr/>
        </p:nvSpPr>
        <p:spPr>
          <a:xfrm>
            <a:off x="990600" y="4445495"/>
            <a:ext cx="4503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heritage experience for youth ages 9-15</a:t>
            </a:r>
          </a:p>
        </p:txBody>
      </p:sp>
    </p:spTree>
    <p:extLst>
      <p:ext uri="{BB962C8B-B14F-4D97-AF65-F5344CB8AC3E}">
        <p14:creationId xmlns:p14="http://schemas.microsoft.com/office/powerpoint/2010/main" val="356913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bowling ball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03A6F-1E4D-4A69-B4C7-42DA97DE7141}"/>
              </a:ext>
            </a:extLst>
          </p:cNvPr>
          <p:cNvSpPr txBox="1"/>
          <p:nvPr/>
        </p:nvSpPr>
        <p:spPr>
          <a:xfrm>
            <a:off x="1562100" y="477639"/>
            <a:ext cx="60198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Sports and Recreation Options for the 5h District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AC512-A5D3-4A15-B534-705DC9CC8D24}"/>
              </a:ext>
            </a:extLst>
          </p:cNvPr>
          <p:cNvSpPr txBox="1"/>
          <p:nvPr/>
        </p:nvSpPr>
        <p:spPr>
          <a:xfrm>
            <a:off x="685800" y="888010"/>
            <a:ext cx="7707050" cy="40934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Audrey Severson is the Sports and Recreation Director for the 5</a:t>
            </a:r>
            <a:r>
              <a:rPr lang="en-US" sz="1600" b="1" baseline="30000" dirty="0"/>
              <a:t>th</a:t>
            </a:r>
            <a:r>
              <a:rPr lang="en-US" sz="1600" b="1" dirty="0"/>
              <a:t> District.</a:t>
            </a:r>
          </a:p>
          <a:p>
            <a:endParaRPr lang="en-US" sz="1600" b="1" dirty="0"/>
          </a:p>
          <a:p>
            <a:r>
              <a:rPr lang="en-US" sz="1600" b="1" dirty="0"/>
              <a:t>She has overseen the Barnebirkie and welcomes your ideas for Districtwide sports challenges!</a:t>
            </a:r>
          </a:p>
          <a:p>
            <a:endParaRPr lang="en-US" sz="1600" b="1" dirty="0"/>
          </a:p>
          <a:p>
            <a:r>
              <a:rPr lang="en-US" sz="1600" b="1" dirty="0"/>
              <a:t>Local lodge Sports and Recreation Directors should use the season of the year to challenge their members. Help your members to stay healthy by providing options.</a:t>
            </a:r>
          </a:p>
          <a:p>
            <a:endParaRPr lang="en-US" sz="1600" b="1" dirty="0"/>
          </a:p>
          <a:p>
            <a:r>
              <a:rPr lang="en-US" sz="1600" b="1" dirty="0"/>
              <a:t>Many lodges participated in Friluftsliv events “outdoor living” in 2020.</a:t>
            </a:r>
          </a:p>
          <a:p>
            <a:endParaRPr lang="en-US" sz="1600" b="1" dirty="0"/>
          </a:p>
          <a:p>
            <a:r>
              <a:rPr lang="en-US" sz="1600" b="1" dirty="0"/>
              <a:t>Members earned sports pins through their participation. More than 145 people joined the Virtual Walk to Norway challenge.</a:t>
            </a:r>
          </a:p>
          <a:p>
            <a:r>
              <a:rPr lang="en-US" sz="1600" b="1" dirty="0"/>
              <a:t>A personal bonus for all members is the opportunity to improve one’s health.</a:t>
            </a:r>
          </a:p>
          <a:p>
            <a:endParaRPr lang="en-US" sz="1600" b="1" dirty="0"/>
          </a:p>
          <a:p>
            <a:r>
              <a:rPr lang="en-US" sz="1600" b="1" dirty="0"/>
              <a:t>Audrey Severson </a:t>
            </a:r>
            <a:r>
              <a:rPr lang="en-US" sz="1600" b="1" u="sng" dirty="0">
                <a:solidFill>
                  <a:srgbClr val="0000FF"/>
                </a:solidFill>
                <a:hlinkClick r:id="rId2"/>
              </a:rPr>
              <a:t>apseverson@gmail.com</a:t>
            </a:r>
            <a:r>
              <a:rPr lang="en-US" sz="1600" dirty="0">
                <a:solidFill>
                  <a:srgbClr val="0000FF"/>
                </a:solidFill>
              </a:rPr>
              <a:t>	</a:t>
            </a:r>
            <a:r>
              <a:rPr lang="en-US" dirty="0">
                <a:solidFill>
                  <a:srgbClr val="0000FF"/>
                </a:solidFill>
              </a:rPr>
              <a:t>		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C18AE7-5AE2-4A04-96EB-2B77CDA3F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075" y="4724400"/>
            <a:ext cx="6105525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BD1475-5BFB-4BF2-8ED4-31AAF53EE369}"/>
              </a:ext>
            </a:extLst>
          </p:cNvPr>
          <p:cNvSpPr txBox="1"/>
          <p:nvPr/>
        </p:nvSpPr>
        <p:spPr>
          <a:xfrm>
            <a:off x="733508" y="5158471"/>
            <a:ext cx="1657184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A great family sport, kubb!</a:t>
            </a:r>
          </a:p>
        </p:txBody>
      </p:sp>
    </p:spTree>
    <p:extLst>
      <p:ext uri="{BB962C8B-B14F-4D97-AF65-F5344CB8AC3E}">
        <p14:creationId xmlns:p14="http://schemas.microsoft.com/office/powerpoint/2010/main" val="82750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7" y="1206014"/>
            <a:ext cx="4361113" cy="24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609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ABOARD FOR THE BARNEBIRKIE!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57800" y="1093794"/>
            <a:ext cx="342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NEARLY 1,000 YOUTH SKIERS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HUNDREDS OF DOZENS OF COOKIES  ARE PROVIDED.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CHILDREN BEGIN SKIING AT 2.5 YEARS OLD.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A SKI RACE LIKE NO OTHER!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JOIN US IN HAYWARD, WI, FOR THIS GREAT EVENT, THE THIRD WEEKEND OF FEBRUARY EACH YEAR!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962400"/>
            <a:ext cx="396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THANK YOU, DISTRICT 5 VOLUNTEERS!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YOUR HELP IS GENUINELY APPRECIATED.</a:t>
            </a:r>
          </a:p>
          <a:p>
            <a:endParaRPr lang="en-US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YOUR COOKIES ARE LEGENDARY!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006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4956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581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3240"/>
            <a:ext cx="2590800" cy="75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3581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ALSO AVAILABLE…</a:t>
            </a:r>
          </a:p>
          <a:p>
            <a:r>
              <a:rPr lang="en-US" sz="2400" b="1" dirty="0"/>
              <a:t>TRAINING VIDEOS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977E0-241E-48F2-9D23-E6BCB4D76A62}"/>
              </a:ext>
            </a:extLst>
          </p:cNvPr>
          <p:cNvSpPr txBox="1"/>
          <p:nvPr/>
        </p:nvSpPr>
        <p:spPr>
          <a:xfrm>
            <a:off x="1219200" y="441239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</a:rPr>
              <a:t>www.sofn.com</a:t>
            </a:r>
          </a:p>
        </p:txBody>
      </p:sp>
    </p:spTree>
    <p:extLst>
      <p:ext uri="{BB962C8B-B14F-4D97-AF65-F5344CB8AC3E}">
        <p14:creationId xmlns:p14="http://schemas.microsoft.com/office/powerpoint/2010/main" val="3090828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5486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NEED A SPEAKER?</a:t>
            </a:r>
          </a:p>
          <a:p>
            <a:r>
              <a:rPr lang="en-US" sz="2800" b="1" dirty="0"/>
              <a:t>CHECK THE D5 SPEAKERS’ BUREAU!</a:t>
            </a:r>
          </a:p>
          <a:p>
            <a:r>
              <a:rPr lang="en-US" sz="2800" b="1" dirty="0"/>
              <a:t>Search: </a:t>
            </a:r>
            <a:r>
              <a:rPr lang="en-US" sz="2800" b="1" dirty="0">
                <a:solidFill>
                  <a:srgbClr val="0000FF"/>
                </a:solidFill>
                <a:hlinkClick r:id="rId2"/>
              </a:rPr>
              <a:t>www.sonsofnorway5.com</a:t>
            </a:r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/>
          </a:p>
          <a:p>
            <a:endParaRPr lang="en-US" sz="2800" b="1" dirty="0">
              <a:solidFill>
                <a:srgbClr val="0000FF"/>
              </a:solidFill>
            </a:endParaRPr>
          </a:p>
          <a:p>
            <a:endParaRPr lang="en-US" sz="2800" b="1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626051" cy="315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74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620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WE MAKE A DIFFERENCE!</a:t>
            </a:r>
          </a:p>
          <a:p>
            <a:pPr algn="ctr"/>
            <a:endParaRPr lang="en-US" sz="2400" dirty="0"/>
          </a:p>
          <a:p>
            <a:pPr algn="ctr"/>
            <a:r>
              <a:rPr lang="en-US" b="1" dirty="0"/>
              <a:t>IDENTIFY THE COMMUNITY SERVICE PROJECTS YOUR LODGE HAS ENDORSED.</a:t>
            </a:r>
          </a:p>
          <a:p>
            <a:pPr algn="ctr"/>
            <a:endParaRPr lang="en-US" dirty="0"/>
          </a:p>
          <a:p>
            <a:pPr algn="ctr"/>
            <a:endParaRPr lang="en-US" sz="36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41" y="2971800"/>
            <a:ext cx="3805517" cy="233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909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54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</a:rPr>
              <a:t>SONS OF NORWAY RESOURCE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</a:rPr>
              <a:t>A TOOL FOR LOCAL LEADERS</a:t>
            </a:r>
          </a:p>
          <a:p>
            <a:pPr algn="ctr"/>
            <a:r>
              <a:rPr lang="en-US" sz="3200" b="1" dirty="0"/>
              <a:t>*EMAILED TO LOCAL LODGE LEADERS</a:t>
            </a:r>
          </a:p>
          <a:p>
            <a:pPr algn="ctr"/>
            <a:r>
              <a:rPr lang="en-US" sz="3200" b="1" dirty="0"/>
              <a:t>*CONTAINS UPDATED INFORMATION ON A VARIETY OF SUBECTS SUCH AS: MEMBERSHIP, THE FOUNDATION, AND LODGE REQUIREMENTS.</a:t>
            </a: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52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37677"/>
            <a:ext cx="6934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The 5</a:t>
            </a:r>
            <a:r>
              <a:rPr lang="en-US" sz="2000" b="1" i="1" baseline="30000" dirty="0"/>
              <a:t>TH</a:t>
            </a:r>
            <a:r>
              <a:rPr lang="en-US" sz="2000" b="1" i="1" dirty="0"/>
              <a:t> District Treasurer has designed and ordered a variety of merchandise which is for sale and benefits the District’s coffers.</a:t>
            </a:r>
          </a:p>
          <a:p>
            <a:endParaRPr lang="en-US" sz="2000" b="1" i="1" dirty="0">
              <a:solidFill>
                <a:srgbClr val="C00000"/>
              </a:solidFill>
            </a:endParaRPr>
          </a:p>
          <a:p>
            <a:r>
              <a:rPr lang="en-US" sz="2000" b="1" i="1" dirty="0">
                <a:solidFill>
                  <a:srgbClr val="0070C0"/>
                </a:solidFill>
              </a:rPr>
              <a:t>*apparel	   *books	*aprons 		 *hats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*Books written on heritage topics.</a:t>
            </a:r>
          </a:p>
          <a:p>
            <a:r>
              <a:rPr lang="en-US" sz="2000" b="1" i="1" dirty="0">
                <a:solidFill>
                  <a:srgbClr val="0070C0"/>
                </a:solidFill>
              </a:rPr>
              <a:t>*Scandinavian playing cards	*Norwegian flags</a:t>
            </a:r>
          </a:p>
          <a:p>
            <a:endParaRPr lang="en-US" sz="2000" b="1" i="1" dirty="0"/>
          </a:p>
          <a:p>
            <a:r>
              <a:rPr lang="en-US" sz="2000" b="1" i="1" dirty="0"/>
              <a:t>Contact Michael Palecek</a:t>
            </a:r>
            <a:r>
              <a:rPr lang="en-US" sz="2000" b="1" dirty="0"/>
              <a:t>:</a:t>
            </a:r>
          </a:p>
          <a:p>
            <a:r>
              <a:rPr lang="en-US" sz="2000" b="1" u="sng" dirty="0">
                <a:solidFill>
                  <a:srgbClr val="0000FF"/>
                </a:solidFill>
                <a:hlinkClick r:id="rId2"/>
              </a:rPr>
              <a:t>mikep@sonsofnorwayracine.com</a:t>
            </a:r>
            <a:endParaRPr lang="en-US" sz="2000" b="1" u="sng" dirty="0">
              <a:solidFill>
                <a:srgbClr val="0000FF"/>
              </a:solidFill>
            </a:endParaRPr>
          </a:p>
          <a:p>
            <a:endParaRPr lang="en-US" sz="2800" b="1" u="sng" dirty="0">
              <a:solidFill>
                <a:srgbClr val="0000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2B1F0C-BF30-48B9-90FC-10001A47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460805"/>
            <a:ext cx="2743200" cy="18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99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3915"/>
            <a:ext cx="7772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TOOLS FOR MEMBERSHIP RECRUITMENT</a:t>
            </a:r>
            <a:endParaRPr lang="en-US" sz="2800" b="1" dirty="0"/>
          </a:p>
          <a:p>
            <a:r>
              <a:rPr lang="en-US" sz="3200" b="1" dirty="0">
                <a:solidFill>
                  <a:srgbClr val="0000FF"/>
                </a:solidFill>
              </a:rPr>
              <a:t>*</a:t>
            </a:r>
            <a:r>
              <a:rPr lang="en-US" sz="2400" b="1" dirty="0"/>
              <a:t>SCHOLARSHIPS   </a:t>
            </a:r>
            <a:r>
              <a:rPr lang="en-US" sz="2400" b="1" dirty="0">
                <a:solidFill>
                  <a:srgbClr val="0000FF"/>
                </a:solidFill>
              </a:rPr>
              <a:t>*</a:t>
            </a:r>
            <a:r>
              <a:rPr lang="en-US" sz="2400" b="1" dirty="0"/>
              <a:t>FELLOWSHIP  </a:t>
            </a:r>
            <a:r>
              <a:rPr lang="en-US" sz="2400" b="1" dirty="0">
                <a:solidFill>
                  <a:srgbClr val="0000FF"/>
                </a:solidFill>
              </a:rPr>
              <a:t>*</a:t>
            </a:r>
            <a:r>
              <a:rPr lang="en-US" sz="2400" b="1" dirty="0"/>
              <a:t>DISTRICT MERCHANDISE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00FF"/>
                </a:solidFill>
              </a:rPr>
              <a:t>*</a:t>
            </a:r>
            <a:r>
              <a:rPr lang="en-US" sz="2400" b="1" dirty="0"/>
              <a:t>OPPORTUNITIES FOR VOLUNTEERISM	</a:t>
            </a:r>
            <a:r>
              <a:rPr lang="en-US" sz="2400" b="1" dirty="0">
                <a:solidFill>
                  <a:srgbClr val="0000FF"/>
                </a:solidFill>
              </a:rPr>
              <a:t>*</a:t>
            </a:r>
            <a:r>
              <a:rPr lang="en-US" sz="2400" b="1" dirty="0"/>
              <a:t>FUN!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00FF"/>
                </a:solidFill>
              </a:rPr>
              <a:t>*</a:t>
            </a:r>
            <a:r>
              <a:rPr lang="en-US" sz="2400" b="1" u="sng" dirty="0"/>
              <a:t>PERKSPOT</a:t>
            </a:r>
            <a:r>
              <a:rPr lang="en-US" sz="2400" b="1" dirty="0"/>
              <a:t>-Exclusive discounts and perks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0000FF"/>
                </a:solidFill>
              </a:rPr>
              <a:t>*</a:t>
            </a:r>
            <a:r>
              <a:rPr lang="en-US" sz="2400" b="1" u="sng" dirty="0"/>
              <a:t>SONS OF NORWAY BLOG </a:t>
            </a:r>
            <a:r>
              <a:rPr lang="en-US" sz="2400" b="1" dirty="0"/>
              <a:t>Today’s News</a:t>
            </a:r>
          </a:p>
          <a:p>
            <a:endParaRPr lang="en-US" sz="3200" b="1" dirty="0"/>
          </a:p>
          <a:p>
            <a:endParaRPr lang="en-US" sz="3200" b="1" dirty="0">
              <a:solidFill>
                <a:srgbClr val="0000FF"/>
              </a:solidFill>
            </a:endParaRPr>
          </a:p>
          <a:p>
            <a:endParaRPr lang="en-US" sz="3200" b="1" dirty="0">
              <a:solidFill>
                <a:srgbClr val="0000FF"/>
              </a:solidFill>
            </a:endParaRPr>
          </a:p>
          <a:p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1814363" cy="1981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52585"/>
            <a:ext cx="2075756" cy="20672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45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162800" cy="470898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REVITALIZATION OF A LODGE</a:t>
            </a:r>
          </a:p>
          <a:p>
            <a:r>
              <a:rPr lang="en-US" sz="3200" b="1" dirty="0"/>
              <a:t>1) </a:t>
            </a:r>
            <a:r>
              <a:rPr lang="en-US" sz="2800" b="1" dirty="0"/>
              <a:t>Ask your Zone Directors or District 	Officers for assistance.</a:t>
            </a:r>
            <a:r>
              <a:rPr lang="en-US" sz="3200" b="1" dirty="0"/>
              <a:t>	</a:t>
            </a:r>
          </a:p>
          <a:p>
            <a:r>
              <a:rPr lang="en-US" sz="3200" b="1" dirty="0"/>
              <a:t>2) </a:t>
            </a:r>
            <a:r>
              <a:rPr lang="en-US" sz="2800" b="1" dirty="0"/>
              <a:t>Fill out an interest inventory-what do 	members want to learn or do?</a:t>
            </a:r>
          </a:p>
          <a:p>
            <a:r>
              <a:rPr lang="en-US" sz="2800" b="1" dirty="0"/>
              <a:t>3) Plan an event to bring your lodge into the 	limelight.</a:t>
            </a:r>
          </a:p>
          <a:p>
            <a:r>
              <a:rPr lang="en-US" sz="2800" b="1" dirty="0"/>
              <a:t>4) Partake in a community event.</a:t>
            </a:r>
          </a:p>
          <a:p>
            <a:r>
              <a:rPr lang="en-US" sz="3200" b="1" dirty="0"/>
              <a:t>5) </a:t>
            </a:r>
            <a:r>
              <a:rPr lang="en-US" sz="2800" b="1" dirty="0"/>
              <a:t>Apply for a Lodge Revitalization Grant.</a:t>
            </a:r>
          </a:p>
          <a:p>
            <a:r>
              <a:rPr lang="en-US" sz="3200" b="1" dirty="0"/>
              <a:t>6) </a:t>
            </a:r>
            <a:r>
              <a:rPr lang="en-US" sz="2800" b="1" dirty="0"/>
              <a:t>Meet with your leaders to chart the future.</a:t>
            </a:r>
          </a:p>
        </p:txBody>
      </p:sp>
    </p:spTree>
    <p:extLst>
      <p:ext uri="{BB962C8B-B14F-4D97-AF65-F5344CB8AC3E}">
        <p14:creationId xmlns:p14="http://schemas.microsoft.com/office/powerpoint/2010/main" val="24514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ger\AppData\Local\Microsoft\Windows\Temporary Internet Files\Content.IE5\PF3A4QHN\norway-1460580_960_72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1" y="888630"/>
            <a:ext cx="1364994" cy="100585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531575"/>
            <a:ext cx="4800600" cy="5232202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Velkommen!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Some lodges make brief announcements at the beginning of a meeting.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Guests and new members are recognized. Please let your president know, if you have brought a guest before the meeting begins.</a:t>
            </a:r>
          </a:p>
          <a:p>
            <a:endParaRPr lang="en-US" b="1" dirty="0"/>
          </a:p>
          <a:p>
            <a:r>
              <a:rPr lang="en-US" sz="1600" b="1" dirty="0"/>
              <a:t>The National Anthems are sung.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/>
              <a:t>Canada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/>
              <a:t>Norway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/>
              <a:t>The United States of America</a:t>
            </a:r>
          </a:p>
          <a:p>
            <a:endParaRPr lang="en-US" sz="1600" b="1" dirty="0"/>
          </a:p>
          <a:p>
            <a:r>
              <a:rPr lang="en-US" sz="1600" b="1" u="sng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Membership Totals</a:t>
            </a:r>
            <a:endParaRPr lang="en-US" sz="2800" b="1" u="sng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b="1" dirty="0"/>
          </a:p>
          <a:p>
            <a:r>
              <a:rPr lang="en-US" sz="1600" b="1" dirty="0">
                <a:effectLst/>
                <a:ea typeface="Calibri" panose="020F0502020204030204" pitchFamily="34" charset="0"/>
              </a:rPr>
              <a:t>March 31, 2021 – total membership is 54,283 – including heritage and financial benefits members in three countries.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2" descr="C:\Users\Roger\AppData\Local\Microsoft\Windows\Temporary Internet Files\Content.IE5\PF3A4QHN\norway-1460580_960_720[1].jpg">
            <a:extLst>
              <a:ext uri="{FF2B5EF4-FFF2-40B4-BE49-F238E27FC236}">
                <a16:creationId xmlns:a16="http://schemas.microsoft.com/office/drawing/2014/main" id="{ACCA1D8F-9A4E-4F57-963C-8289D6254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1" y="2504086"/>
            <a:ext cx="1565374" cy="1153514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oger\AppData\Local\Microsoft\Windows\Temporary Internet Files\Content.IE5\PF3A4QHN\norway-1460580_960_720[1].jpg">
            <a:extLst>
              <a:ext uri="{FF2B5EF4-FFF2-40B4-BE49-F238E27FC236}">
                <a16:creationId xmlns:a16="http://schemas.microsoft.com/office/drawing/2014/main" id="{831D4272-D2B7-4683-9EB8-9F743B78C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01" y="4267200"/>
            <a:ext cx="1854799" cy="136679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50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5800"/>
            <a:ext cx="4648200" cy="26146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47800" y="3657600"/>
            <a:ext cx="6019800" cy="2339102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MYSTERIOUS NORWAY</a:t>
            </a:r>
          </a:p>
          <a:p>
            <a:pPr algn="ctr"/>
            <a:r>
              <a:rPr lang="en-US" sz="1600" b="1" dirty="0"/>
              <a:t>Get your members talking by playing a game of mysterious Norway or choose another activity.</a:t>
            </a:r>
          </a:p>
          <a:p>
            <a:pPr algn="ctr"/>
            <a:r>
              <a:rPr lang="en-US" sz="1600" b="1" dirty="0"/>
              <a:t>For mysterious Norway, select photos of well-known places in Norway. </a:t>
            </a:r>
          </a:p>
          <a:p>
            <a:pPr algn="ctr"/>
            <a:r>
              <a:rPr lang="en-US" sz="1600" b="1" dirty="0"/>
              <a:t>Ask participants to pair together and try to identify the locations you have chosen.</a:t>
            </a:r>
          </a:p>
          <a:p>
            <a:pPr algn="ctr"/>
            <a:r>
              <a:rPr lang="en-US" sz="1600" b="1" dirty="0"/>
              <a:t>Then share the results with the assembly.</a:t>
            </a:r>
          </a:p>
          <a:p>
            <a:pPr algn="ctr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28429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370" y="539979"/>
            <a:ext cx="7467600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DISTRICT 5 CONVENTION, 2022</a:t>
            </a:r>
          </a:p>
        </p:txBody>
      </p:sp>
      <p:pic>
        <p:nvPicPr>
          <p:cNvPr id="2050" name="Picture 2" descr="C:\Users\Roger\AppData\Local\Microsoft\Windows\Temporary Internet Files\Content.IE5\GEIH2OD5\summer-sun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737">
            <a:off x="1080232" y="1722681"/>
            <a:ext cx="3150870" cy="223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48768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Contact Lucy Ghastin, Convention Chair, for further information:</a:t>
            </a:r>
          </a:p>
          <a:p>
            <a:r>
              <a:rPr lang="en-US" b="1" dirty="0"/>
              <a:t>email: </a:t>
            </a:r>
            <a:r>
              <a:rPr lang="en-US" b="1" dirty="0">
                <a:solidFill>
                  <a:srgbClr val="0000FF"/>
                </a:solidFill>
              </a:rPr>
              <a:t>leghastin@gmail.com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2057400"/>
            <a:ext cx="4038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Madison Marriott West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Middleton, WI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June 15-18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(adjacent city to Madison, WI)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1313 John Q. Hammons Drive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Middleton, WI 53562</a:t>
            </a:r>
          </a:p>
        </p:txBody>
      </p:sp>
    </p:spTree>
    <p:extLst>
      <p:ext uri="{BB962C8B-B14F-4D97-AF65-F5344CB8AC3E}">
        <p14:creationId xmlns:p14="http://schemas.microsoft.com/office/powerpoint/2010/main" val="1285722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331678"/>
            <a:ext cx="2857500" cy="2135274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851229"/>
            <a:ext cx="1828800" cy="1109844"/>
          </a:xfrm>
          <a:prstGeom prst="rect">
            <a:avLst/>
          </a:prstGeom>
          <a:ln w="228600" cap="sq" cmpd="thickThin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914400" y="5334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Zone Directors…Get your District 5 Logo!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295399"/>
            <a:ext cx="297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Lodge Presidents can request their logo, too.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Perfect for Lodge correspondence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Advertising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Lodge brochures and other signage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4277695"/>
            <a:ext cx="411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Contact the International Office, </a:t>
            </a:r>
          </a:p>
          <a:p>
            <a:r>
              <a:rPr lang="en-US" sz="2000" b="1" dirty="0"/>
              <a:t>800-945-8851, for further assistance.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74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8" y="718458"/>
            <a:ext cx="683766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4103916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THE SONS OF NORWAY INTERNATIONAL WEBSITE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For more information:</a:t>
            </a:r>
          </a:p>
          <a:p>
            <a:pPr algn="ctr"/>
            <a:r>
              <a:rPr lang="en-US" sz="2400" b="1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www.sofn.</a:t>
            </a:r>
            <a:r>
              <a:rPr lang="en-US" sz="24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en-US" sz="2400" b="1" dirty="0">
                <a:solidFill>
                  <a:srgbClr val="002060"/>
                </a:solidFill>
              </a:rPr>
              <a:t> with your username and password.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To find what you are seeking use the magnifying glass icon and type-in the information you seek.</a:t>
            </a:r>
          </a:p>
          <a:p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1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HEADQUARTERS HAS MUCH INFORMATION THAT IS HELPFUL AND THERE ARE TRAINING VIDEOS: </a:t>
            </a:r>
            <a:r>
              <a:rPr lang="en-US" sz="2000" b="1" dirty="0">
                <a:solidFill>
                  <a:srgbClr val="0000FF"/>
                </a:solidFill>
                <a:hlinkClick r:id="rId2"/>
              </a:rPr>
              <a:t>www.sonsofnorwayhq-You</a:t>
            </a:r>
            <a:r>
              <a:rPr lang="en-US" sz="2000" b="1" dirty="0">
                <a:solidFill>
                  <a:srgbClr val="0000FF"/>
                </a:solidFill>
              </a:rPr>
              <a:t>Tube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58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5198" y="3722344"/>
            <a:ext cx="7783002" cy="209288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FUN INFORMATION		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CULTURAL SKILLS UNITS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HISTORY			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FINANCIAL: life insurance, annuities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	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MUSIC PLAYLISTS		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SYTTENDE MAI and other Lodge programming ideas</a:t>
            </a:r>
          </a:p>
          <a:p>
            <a:endParaRPr lang="en-US" sz="1600" b="1" dirty="0">
              <a:solidFill>
                <a:srgbClr val="00206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POST A LOCAL LODGE EVENT	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>
                <a:solidFill>
                  <a:srgbClr val="002060"/>
                </a:solidFill>
              </a:rPr>
              <a:t> CATCH-UP ON THE LATEST NEWS FROM NORWAY-BLOG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17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Roger\AppData\Local\Microsoft\Windows\Temporary Internet Files\Content.IE5\7XB1O1YK\money-clipart7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00508"/>
            <a:ext cx="2030641" cy="185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8001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FINANCIAL OPTIONS IN AN UNCERTAIN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02" y="1464874"/>
            <a:ext cx="2438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29" y="1715640"/>
            <a:ext cx="201994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90627" y="2853870"/>
            <a:ext cx="3905573" cy="230832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Contact the home office to discover which Insurance Professional (IP) has been assigned to your lodge.</a:t>
            </a:r>
          </a:p>
          <a:p>
            <a:r>
              <a:rPr lang="en-US" b="1" dirty="0"/>
              <a:t>If your lodge is in Michigan, Tennessee or Ohio, investments remain an option for your members. Contact an IP to discover how you may invest in a Sons of Norway benefit product.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476F2-AA0F-434E-84D5-F632262D288D}"/>
              </a:ext>
            </a:extLst>
          </p:cNvPr>
          <p:cNvSpPr txBox="1"/>
          <p:nvPr/>
        </p:nvSpPr>
        <p:spPr>
          <a:xfrm>
            <a:off x="533400" y="4860667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Greg Ragan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Textile"/>
                <a:ea typeface="Arial Unicode MS"/>
                <a:cs typeface="Arial Unicode MS"/>
              </a:rPr>
              <a:t>Phone: (815) 623-8817 			                  E-mail: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Textile"/>
                <a:ea typeface="Arial Unicode MS"/>
                <a:cs typeface="Arial Unicode MS"/>
              </a:rPr>
              <a:t>www.gregragan.com</a:t>
            </a:r>
            <a:endParaRPr lang="en-US" sz="1800" dirty="0">
              <a:solidFill>
                <a:srgbClr val="000000"/>
              </a:solidFill>
              <a:effectLst/>
              <a:latin typeface="Textile"/>
              <a:ea typeface="Arial Unicode MS"/>
              <a:cs typeface="Arial Unicode M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1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ger\AppData\Local\Microsoft\Windows\Temporary Internet Files\Content.IE5\PF3A4QHN\flags_of_the_world_by_condottiero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852" y="685800"/>
            <a:ext cx="276284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82A6D3-F7E2-40FE-A09C-18D58213F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980" y="1240272"/>
            <a:ext cx="2244688" cy="3026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0F69C4-3A41-425F-93F7-866A028E8C6C}"/>
              </a:ext>
            </a:extLst>
          </p:cNvPr>
          <p:cNvSpPr txBox="1"/>
          <p:nvPr/>
        </p:nvSpPr>
        <p:spPr>
          <a:xfrm>
            <a:off x="1295400" y="4267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Please call Robin with any questions or concerns you may have about the Sons of Norway Foundation or the workings of the International Board of Directors.</a:t>
            </a:r>
          </a:p>
        </p:txBody>
      </p:sp>
    </p:spTree>
    <p:extLst>
      <p:ext uri="{BB962C8B-B14F-4D97-AF65-F5344CB8AC3E}">
        <p14:creationId xmlns:p14="http://schemas.microsoft.com/office/powerpoint/2010/main" val="1075473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949</Words>
  <Application>Microsoft Office PowerPoint</Application>
  <PresentationFormat>On-screen Show (4:3)</PresentationFormat>
  <Paragraphs>144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Textile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</dc:creator>
  <cp:lastModifiedBy>Richard Fairchild</cp:lastModifiedBy>
  <cp:revision>55</cp:revision>
  <dcterms:created xsi:type="dcterms:W3CDTF">2019-02-15T21:09:56Z</dcterms:created>
  <dcterms:modified xsi:type="dcterms:W3CDTF">2021-04-15T12:21:39Z</dcterms:modified>
</cp:coreProperties>
</file>